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7" r:id="rId2"/>
    <p:sldId id="279" r:id="rId3"/>
    <p:sldId id="258" r:id="rId4"/>
    <p:sldId id="283" r:id="rId5"/>
    <p:sldId id="272" r:id="rId6"/>
    <p:sldId id="271" r:id="rId7"/>
    <p:sldId id="273" r:id="rId8"/>
    <p:sldId id="291" r:id="rId9"/>
    <p:sldId id="290" r:id="rId10"/>
    <p:sldId id="260" r:id="rId11"/>
    <p:sldId id="261" r:id="rId12"/>
    <p:sldId id="262" r:id="rId13"/>
    <p:sldId id="263" r:id="rId14"/>
    <p:sldId id="302" r:id="rId15"/>
    <p:sldId id="303" r:id="rId16"/>
    <p:sldId id="281" r:id="rId17"/>
    <p:sldId id="287" r:id="rId18"/>
    <p:sldId id="301" r:id="rId19"/>
    <p:sldId id="286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268" r:id="rId29"/>
    <p:sldId id="289" r:id="rId30"/>
    <p:sldId id="280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CC"/>
    <a:srgbClr val="000000"/>
    <a:srgbClr val="CC0000"/>
    <a:srgbClr val="DDDDDD"/>
    <a:srgbClr val="000099"/>
    <a:srgbClr val="FF33CC"/>
    <a:srgbClr val="C0C0C0"/>
    <a:srgbClr val="FFFF99"/>
    <a:srgbClr val="CCFFFF"/>
    <a:srgbClr val="7CD17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1482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28A02B-1680-41E1-AC2D-BDBA8CB788FD}" type="datetimeFigureOut">
              <a:rPr lang="ru-RU" smtClean="0"/>
              <a:pPr/>
              <a:t>08.02.2014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243B0D-35C3-468B-9A3B-77639EA02F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851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43B0D-35C3-468B-9A3B-77639EA02FEF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91228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43B0D-35C3-468B-9A3B-77639EA02FEF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9949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43B0D-35C3-468B-9A3B-77639EA02FEF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0374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DBC04F-43B0-435C-8955-733E2446E5A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1537BB-DD51-457B-95FD-CD1CBE4F30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39A0A6-C418-4B8F-8FA6-2BCDB3AE4B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211698-ED55-4BD7-A892-4AF389DC69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F618664-BCA2-410C-A790-75F130CEB3B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4C6D03-2F12-477B-9953-58388CACAC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BD16CD-2533-4619-B614-A6A7DD0861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DF4417-D935-4DBC-8DDD-B22BFA390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8E1CE7-1731-46FA-BA1A-97BECD7D0A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9AEFB-FDD5-4A9F-8D02-5A09D42B2F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DBE809-51C2-4552-81F5-3AFBFAA53F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  <a:latin typeface="Arial" charset="0"/>
              </a:defRPr>
            </a:lvl1pPr>
          </a:lstStyle>
          <a:p>
            <a:fld id="{BCD284BC-C9BE-4F51-8C60-C81E8E4FEF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1" fontAlgn="base" hangingPunct="1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1" fontAlgn="base" hangingPunct="1">
        <a:spcBef>
          <a:spcPts val="300"/>
        </a:spcBef>
        <a:spcAft>
          <a:spcPct val="0"/>
        </a:spcAft>
        <a:buClr>
          <a:srgbClr val="E1E100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1" fontAlgn="base" hangingPunct="1">
        <a:spcBef>
          <a:spcPts val="300"/>
        </a:spcBef>
        <a:spcAft>
          <a:spcPct val="0"/>
        </a:spcAft>
        <a:buClr>
          <a:srgbClr val="BCBC00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1" fontAlgn="base" hangingPunct="1">
        <a:spcBef>
          <a:spcPts val="300"/>
        </a:spcBef>
        <a:spcAft>
          <a:spcPct val="0"/>
        </a:spcAft>
        <a:buClr>
          <a:srgbClr val="E1E100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1" fontAlgn="base" hangingPunct="1">
        <a:spcBef>
          <a:spcPts val="338"/>
        </a:spcBef>
        <a:spcAft>
          <a:spcPct val="0"/>
        </a:spcAft>
        <a:buClr>
          <a:srgbClr val="E1E100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6.gif"/><Relationship Id="rId5" Type="http://schemas.openxmlformats.org/officeDocument/2006/relationships/image" Target="../media/image3.png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slide" Target="slide9.xml"/><Relationship Id="rId7" Type="http://schemas.openxmlformats.org/officeDocument/2006/relationships/slide" Target="slide19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20.xml"/><Relationship Id="rId5" Type="http://schemas.openxmlformats.org/officeDocument/2006/relationships/slide" Target="slide16.xml"/><Relationship Id="rId10" Type="http://schemas.openxmlformats.org/officeDocument/2006/relationships/slide" Target="slide14.xml"/><Relationship Id="rId4" Type="http://schemas.openxmlformats.org/officeDocument/2006/relationships/slide" Target="slide10.xml"/><Relationship Id="rId9" Type="http://schemas.openxmlformats.org/officeDocument/2006/relationships/slide" Target="slide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gif"/><Relationship Id="rId5" Type="http://schemas.openxmlformats.org/officeDocument/2006/relationships/image" Target="../media/image8.jpe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1.wav"/><Relationship Id="rId6" Type="http://schemas.openxmlformats.org/officeDocument/2006/relationships/image" Target="../media/image29.png"/><Relationship Id="rId5" Type="http://schemas.microsoft.com/office/2007/relationships/media" Target="../media/media1.wav"/><Relationship Id="rId4" Type="http://schemas.openxmlformats.org/officeDocument/2006/relationships/image" Target="../media/image2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Горизонтальный свиток 26"/>
          <p:cNvSpPr/>
          <p:nvPr/>
        </p:nvSpPr>
        <p:spPr>
          <a:xfrm>
            <a:off x="806698" y="624281"/>
            <a:ext cx="7358114" cy="2481553"/>
          </a:xfrm>
          <a:prstGeom prst="horizontalScroll">
            <a:avLst>
              <a:gd name="adj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14" name="Picture 18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клуб весёлых!!!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288" y="6092825"/>
            <a:ext cx="304800" cy="304800"/>
          </a:xfrm>
          <a:prstGeom prst="rect">
            <a:avLst/>
          </a:prstGeom>
          <a:noFill/>
        </p:spPr>
      </p:pic>
      <p:sp>
        <p:nvSpPr>
          <p:cNvPr id="17" name="Полилиния 16"/>
          <p:cNvSpPr/>
          <p:nvPr/>
        </p:nvSpPr>
        <p:spPr>
          <a:xfrm>
            <a:off x="722262" y="1203337"/>
            <a:ext cx="7442550" cy="1323439"/>
          </a:xfrm>
          <a:custGeom>
            <a:avLst/>
            <a:gdLst>
              <a:gd name="connsiteX0" fmla="*/ 0 w 6942484"/>
              <a:gd name="connsiteY0" fmla="*/ 0 h 1323439"/>
              <a:gd name="connsiteX1" fmla="*/ 6942484 w 6942484"/>
              <a:gd name="connsiteY1" fmla="*/ 0 h 1323439"/>
              <a:gd name="connsiteX2" fmla="*/ 6942484 w 6942484"/>
              <a:gd name="connsiteY2" fmla="*/ 1323439 h 1323439"/>
              <a:gd name="connsiteX3" fmla="*/ 0 w 6942484"/>
              <a:gd name="connsiteY3" fmla="*/ 1323439 h 1323439"/>
              <a:gd name="connsiteX4" fmla="*/ 0 w 6942484"/>
              <a:gd name="connsiteY4" fmla="*/ 0 h 132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42484" h="1323439">
                <a:moveTo>
                  <a:pt x="0" y="0"/>
                </a:moveTo>
                <a:lnTo>
                  <a:pt x="6942484" y="0"/>
                </a:lnTo>
                <a:lnTo>
                  <a:pt x="6942484" y="1323439"/>
                </a:lnTo>
                <a:lnTo>
                  <a:pt x="0" y="132343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4000" b="1" cap="all" spc="0" dirty="0" smtClean="0">
                <a:ln/>
                <a:solidFill>
                  <a:srgbClr val="FFFF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  Стране полезных привычек</a:t>
            </a:r>
            <a:endParaRPr lang="ru-RU" sz="4000" b="1" cap="all" spc="0" dirty="0">
              <a:ln/>
              <a:solidFill>
                <a:srgbClr val="FFFF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 rot="19918269">
            <a:off x="778142" y="3784563"/>
            <a:ext cx="2133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latin typeface="Monotype Corsiva" pitchFamily="66" charset="0"/>
              </a:rPr>
              <a:t>КВН</a:t>
            </a:r>
            <a:endParaRPr lang="ru-RU" sz="7200" b="1" dirty="0">
              <a:latin typeface="Monotype Corsiva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rot="19918269">
            <a:off x="6618491" y="3305168"/>
            <a:ext cx="2133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latin typeface="Monotype Corsiva" pitchFamily="66" charset="0"/>
              </a:rPr>
              <a:t>КВН</a:t>
            </a:r>
            <a:endParaRPr lang="ru-RU" sz="7200" b="1" dirty="0">
              <a:latin typeface="Monotype Corsiva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6699CC"/>
              </a:clrFrom>
              <a:clrTo>
                <a:srgbClr val="6699CC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767" y="2735090"/>
            <a:ext cx="3048000" cy="28670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15" fill="hold"/>
                                        <p:tgtEl>
                                          <p:spTgt spid="41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500034" y="285728"/>
            <a:ext cx="820737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</a:rPr>
              <a:t>«Я здоровье берегу –</a:t>
            </a:r>
          </a:p>
          <a:p>
            <a:pPr algn="ctr"/>
            <a:r>
              <a:rPr lang="ru-RU" sz="5400" dirty="0" smtClean="0">
                <a:solidFill>
                  <a:srgbClr val="FF0000"/>
                </a:solidFill>
              </a:rPr>
              <a:t>сам себе я помогу</a:t>
            </a:r>
            <a:endParaRPr lang="ru-RU" sz="5400" b="1" i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413338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Я УМЕЮ ДУМАТЬ,</a:t>
            </a:r>
          </a:p>
          <a:p>
            <a:pPr algn="ctr">
              <a:defRPr/>
            </a:pPr>
            <a:endParaRPr lang="ru-RU" sz="2800" b="1" cap="all" dirty="0">
              <a:ln w="0"/>
              <a:solidFill>
                <a:schemeClr val="accent5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>
              <a:defRPr/>
            </a:pPr>
            <a:r>
              <a:rPr lang="ru-RU" sz="280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Я УМЕЮ РАССУЖДАТЬ,</a:t>
            </a:r>
          </a:p>
          <a:p>
            <a:pPr algn="ctr">
              <a:defRPr/>
            </a:pPr>
            <a:endParaRPr lang="ru-RU" sz="2800" b="1" cap="all" dirty="0">
              <a:ln w="0"/>
              <a:solidFill>
                <a:schemeClr val="accent5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>
              <a:defRPr/>
            </a:pPr>
            <a:r>
              <a:rPr lang="ru-RU" sz="280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ЧТО ПОЛЕЗНО ДЛЯ ЗДОРОВЬЯ,</a:t>
            </a:r>
          </a:p>
          <a:p>
            <a:pPr algn="ctr">
              <a:defRPr/>
            </a:pPr>
            <a:endParaRPr lang="ru-RU" sz="2800" b="1" cap="all" dirty="0">
              <a:ln w="0"/>
              <a:solidFill>
                <a:schemeClr val="accent5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>
              <a:defRPr/>
            </a:pPr>
            <a:r>
              <a:rPr lang="ru-RU" sz="280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ТО И БУДУ ВЫБИРАТЬ!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8" name="WordArt 16"/>
          <p:cNvSpPr>
            <a:spLocks noChangeArrowheads="1" noChangeShapeType="1" noTextEdit="1"/>
          </p:cNvSpPr>
          <p:nvPr/>
        </p:nvSpPr>
        <p:spPr bwMode="auto">
          <a:xfrm rot="16200000">
            <a:off x="5620544" y="3532981"/>
            <a:ext cx="2439988" cy="2663825"/>
          </a:xfrm>
          <a:prstGeom prst="rect">
            <a:avLst/>
          </a:prstGeom>
        </p:spPr>
        <p:txBody>
          <a:bodyPr wrap="none" fromWordArt="1">
            <a:prstTxWarp prst="textCirclePour">
              <a:avLst>
                <a:gd name="adj1" fmla="val 14251224"/>
                <a:gd name="adj2" fmla="val 70787"/>
              </a:avLst>
            </a:prstTxWarp>
          </a:bodyPr>
          <a:lstStyle/>
          <a:p>
            <a:pPr algn="ctr"/>
            <a:endParaRPr lang="ru-RU" sz="3600" b="1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atin typeface="Arial"/>
              <a:cs typeface="Arial"/>
            </a:endParaRPr>
          </a:p>
        </p:txBody>
      </p:sp>
      <p:pic>
        <p:nvPicPr>
          <p:cNvPr id="13" name="Picture 12" descr="j043381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897"/>
          <a:stretch>
            <a:fillRect/>
          </a:stretch>
        </p:blipFill>
        <p:spPr bwMode="auto">
          <a:xfrm>
            <a:off x="4812884" y="2564904"/>
            <a:ext cx="3777447" cy="3263025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788827" y="1199632"/>
            <a:ext cx="26164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Крепыши</a:t>
            </a:r>
            <a:endParaRPr lang="ru-RU" sz="3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812884" y="1196752"/>
            <a:ext cx="335956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Здоровячки</a:t>
            </a:r>
            <a:endParaRPr lang="ru-RU" sz="3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20" name="Picture 18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клуб весёлых!!!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288" y="6092825"/>
            <a:ext cx="304800" cy="304800"/>
          </a:xfrm>
          <a:prstGeom prst="rect">
            <a:avLst/>
          </a:prstGeom>
          <a:noFill/>
        </p:spPr>
      </p:pic>
      <p:pic>
        <p:nvPicPr>
          <p:cNvPr id="9" name="Рисунок 8" descr="щщ.gif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750"/>
          <a:stretch>
            <a:fillRect/>
          </a:stretch>
        </p:blipFill>
        <p:spPr>
          <a:xfrm flipH="1">
            <a:off x="857224" y="2564904"/>
            <a:ext cx="2548025" cy="286658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2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121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showWhenStopped="0"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692" r="10764" b="5086"/>
          <a:stretch/>
        </p:blipFill>
        <p:spPr>
          <a:xfrm>
            <a:off x="6156324" y="1535113"/>
            <a:ext cx="1441451" cy="1965325"/>
          </a:xfrm>
          <a:prstGeom prst="rect">
            <a:avLst/>
          </a:prstGeom>
        </p:spPr>
      </p:pic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571472" y="3429000"/>
            <a:ext cx="3382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/>
              <a:t>   </a:t>
            </a:r>
            <a:r>
              <a:rPr lang="ru-RU" sz="2400" b="1" dirty="0" smtClean="0"/>
              <a:t>«мыло»</a:t>
            </a:r>
            <a:endParaRPr lang="ru-RU" sz="2400" b="1" dirty="0"/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5500694" y="3500438"/>
            <a:ext cx="295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/>
              <a:t>«щетка» </a:t>
            </a:r>
            <a:endParaRPr lang="ru-RU" sz="2400" b="1" dirty="0"/>
          </a:p>
        </p:txBody>
      </p:sp>
      <p:sp>
        <p:nvSpPr>
          <p:cNvPr id="31795" name="WordArt 51"/>
          <p:cNvSpPr>
            <a:spLocks noChangeArrowheads="1" noChangeShapeType="1" noTextEdit="1"/>
          </p:cNvSpPr>
          <p:nvPr/>
        </p:nvSpPr>
        <p:spPr bwMode="auto">
          <a:xfrm>
            <a:off x="1116013" y="908050"/>
            <a:ext cx="5048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1796" name="WordArt 52"/>
          <p:cNvSpPr>
            <a:spLocks noChangeArrowheads="1" noChangeShapeType="1" noTextEdit="1"/>
          </p:cNvSpPr>
          <p:nvPr/>
        </p:nvSpPr>
        <p:spPr bwMode="auto">
          <a:xfrm>
            <a:off x="2124075" y="1268413"/>
            <a:ext cx="5048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1798" name="WordArt 54"/>
          <p:cNvSpPr>
            <a:spLocks noChangeArrowheads="1" noChangeShapeType="1" noTextEdit="1"/>
          </p:cNvSpPr>
          <p:nvPr/>
        </p:nvSpPr>
        <p:spPr bwMode="auto">
          <a:xfrm>
            <a:off x="2987675" y="908050"/>
            <a:ext cx="5048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1800" name="WordArt 56"/>
          <p:cNvSpPr>
            <a:spLocks noChangeArrowheads="1" noChangeShapeType="1" noTextEdit="1"/>
          </p:cNvSpPr>
          <p:nvPr/>
        </p:nvSpPr>
        <p:spPr bwMode="auto">
          <a:xfrm>
            <a:off x="5364163" y="836613"/>
            <a:ext cx="5048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1801" name="WordArt 57"/>
          <p:cNvSpPr>
            <a:spLocks noChangeArrowheads="1" noChangeShapeType="1" noTextEdit="1"/>
          </p:cNvSpPr>
          <p:nvPr/>
        </p:nvSpPr>
        <p:spPr bwMode="auto">
          <a:xfrm>
            <a:off x="6156325" y="1196975"/>
            <a:ext cx="5048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1802" name="WordArt 58"/>
          <p:cNvSpPr>
            <a:spLocks noChangeArrowheads="1" noChangeShapeType="1" noTextEdit="1"/>
          </p:cNvSpPr>
          <p:nvPr/>
        </p:nvSpPr>
        <p:spPr bwMode="auto">
          <a:xfrm>
            <a:off x="7092950" y="981075"/>
            <a:ext cx="5048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1803" name="WordArt 59"/>
          <p:cNvSpPr>
            <a:spLocks noChangeArrowheads="1" noChangeShapeType="1" noTextEdit="1"/>
          </p:cNvSpPr>
          <p:nvPr/>
        </p:nvSpPr>
        <p:spPr bwMode="auto">
          <a:xfrm>
            <a:off x="5580063" y="1844675"/>
            <a:ext cx="5048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1804" name="WordArt 60"/>
          <p:cNvSpPr>
            <a:spLocks noChangeArrowheads="1" noChangeShapeType="1" noTextEdit="1"/>
          </p:cNvSpPr>
          <p:nvPr/>
        </p:nvSpPr>
        <p:spPr bwMode="auto">
          <a:xfrm>
            <a:off x="6877050" y="1844675"/>
            <a:ext cx="5048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4357686" y="4071942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Судить – судите,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</a:rPr>
              <a:t>Да на щетку смотрите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0" y="4000504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Если проиграем, судью на мыло отправляем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" y="357166"/>
            <a:ext cx="478631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Крепыши</a:t>
            </a:r>
            <a:endParaRPr lang="ru-RU" sz="4400" b="1" cap="none" spc="50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786314" y="357166"/>
            <a:ext cx="361727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Здоровячки</a:t>
            </a:r>
            <a:endParaRPr lang="ru-RU" sz="4400" b="1" cap="none" spc="50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210" y="1844675"/>
            <a:ext cx="2072464" cy="136744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871" y="1303283"/>
            <a:ext cx="2432573" cy="2870437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763" y="1273990"/>
            <a:ext cx="2432573" cy="287043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763713" y="1700213"/>
            <a:ext cx="60864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000099"/>
                </a:solidFill>
                <a:latin typeface="Comic Sans MS" pitchFamily="66" charset="0"/>
              </a:rPr>
              <a:t>.</a:t>
            </a:r>
            <a:endParaRPr lang="ru-RU" sz="3200" b="1" dirty="0">
              <a:solidFill>
                <a:srgbClr val="0066FF"/>
              </a:solidFill>
              <a:latin typeface="Comic Sans MS" pitchFamily="66" charset="0"/>
            </a:endParaRPr>
          </a:p>
        </p:txBody>
      </p:sp>
      <p:pic>
        <p:nvPicPr>
          <p:cNvPr id="19462" name="Picture 6" descr="j0432675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5113" y="5949950"/>
            <a:ext cx="1258887" cy="908050"/>
          </a:xfrm>
          <a:prstGeom prst="rect">
            <a:avLst/>
          </a:prstGeom>
          <a:noFill/>
        </p:spPr>
      </p:pic>
      <p:pic>
        <p:nvPicPr>
          <p:cNvPr id="12" name="Рисунок 11" descr="ямпн.gif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0625"/>
          <a:stretch>
            <a:fillRect/>
          </a:stretch>
        </p:blipFill>
        <p:spPr>
          <a:xfrm>
            <a:off x="571472" y="857232"/>
            <a:ext cx="8286808" cy="485778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1" name="Rectangle 11"/>
          <p:cNvSpPr>
            <a:spLocks noChangeArrowheads="1"/>
          </p:cNvSpPr>
          <p:nvPr/>
        </p:nvSpPr>
        <p:spPr bwMode="auto">
          <a:xfrm rot="10800000" flipV="1">
            <a:off x="0" y="59274"/>
            <a:ext cx="914400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Согласны ли вы, что зарядка – источник бодрости и здоровья?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Согласны ли вы, что жевательная резинка сохраняет зубы и даже может заменить зубную пасту?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Согласны ли вы, что закаливание должно быть регулярным, без пропуска дней?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 rot="10800000" flipV="1">
            <a:off x="0" y="3214686"/>
            <a:ext cx="9144000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Согласны ли вы, что хоккей, лыжи и фигурное катание – летние виды спорта?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Согласны ли вы, что нельзя гладить незнакомых собак,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кошек?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 С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огласны ли вы, что из одуванчиков можно делать салаты, кофе, чай?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4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4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4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285984" y="214290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400" b="1" dirty="0" smtClean="0">
                <a:solidFill>
                  <a:srgbClr val="000099"/>
                </a:solidFill>
                <a:latin typeface="BeeskneesCTT" pitchFamily="2" charset="0"/>
              </a:rPr>
              <a:t>Город - ЗОЖ</a:t>
            </a:r>
            <a:endParaRPr lang="ru-RU" sz="4400" dirty="0">
              <a:latin typeface="BeeskneesCTT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57769" y="5929330"/>
            <a:ext cx="59871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800" b="1" cap="all" spc="0" dirty="0" err="1" smtClean="0">
                <a:ln/>
                <a:solidFill>
                  <a:srgbClr val="000099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Расшфруй</a:t>
            </a:r>
            <a:r>
              <a:rPr lang="ru-RU" sz="2800" b="1" cap="all" spc="0" dirty="0" smtClean="0">
                <a:ln/>
                <a:solidFill>
                  <a:srgbClr val="000099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название города</a:t>
            </a:r>
            <a:endParaRPr lang="ru-RU" sz="2800" b="1" cap="all" spc="0" dirty="0">
              <a:ln/>
              <a:solidFill>
                <a:srgbClr val="000099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56766"/>
            <a:ext cx="8096250" cy="503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Новая папка (2)\Downloads\map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41" y="786376"/>
            <a:ext cx="8171086" cy="58257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69867" y="2195946"/>
            <a:ext cx="1928826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0000"/>
                </a:solidFill>
                <a:latin typeface="Comic Sans MS" pitchFamily="66" charset="0"/>
                <a:hlinkClick r:id="rId3" action="ppaction://hlinksldjump"/>
              </a:rPr>
              <a:t>1.Режим дня</a:t>
            </a:r>
            <a:endParaRPr lang="ru-RU" sz="2400" i="1" dirty="0">
              <a:solidFill>
                <a:srgbClr val="0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83536" y="2780928"/>
            <a:ext cx="2071702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000000"/>
                </a:solidFill>
                <a:hlinkClick r:id="rId4" action="ppaction://hlinksldjump"/>
              </a:rPr>
              <a:t>2.Бабушка Загадушка</a:t>
            </a:r>
            <a:endParaRPr lang="ru-RU" sz="2400" b="1" i="1" dirty="0">
              <a:solidFill>
                <a:srgbClr val="0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32240" y="4280846"/>
            <a:ext cx="1857388" cy="7143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000000"/>
                </a:solidFill>
                <a:hlinkClick r:id="rId5" action="ppaction://hlinksldjump"/>
              </a:rPr>
              <a:t>4.Собери пословицу</a:t>
            </a:r>
            <a:endParaRPr lang="ru-RU" sz="2400" b="1" i="1" dirty="0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2400" y="2673771"/>
            <a:ext cx="2000264" cy="85725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hlinkClick r:id="rId6" action="ppaction://hlinksldjump"/>
              </a:rPr>
              <a:t>7.«Правила дорожного движения»</a:t>
            </a:r>
            <a:endParaRPr lang="ru-RU" sz="4400" b="1" i="1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2400" y="4506270"/>
            <a:ext cx="3217512" cy="55267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hlinkClick r:id="rId7" action="ppaction://hlinksldjump"/>
              </a:rPr>
              <a:t>6.«Береги себя».</a:t>
            </a:r>
            <a:endParaRPr lang="ru-RU" sz="2400" i="1" dirty="0">
              <a:solidFill>
                <a:srgbClr val="0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8548" y="1178703"/>
            <a:ext cx="2714644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hlinkClick r:id="rId8" action="ppaction://hlinksldjump"/>
              </a:rPr>
              <a:t>8.«Собери слово»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79694" y="4149080"/>
            <a:ext cx="2357454" cy="7143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000000"/>
                </a:solidFill>
                <a:hlinkClick r:id="rId9" action="ppaction://hlinksldjump"/>
              </a:rPr>
              <a:t>5.Вредные привычки</a:t>
            </a:r>
            <a:endParaRPr lang="ru-RU" sz="2400" b="1" i="1" dirty="0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57807" y="1428736"/>
            <a:ext cx="2071702" cy="78581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000000"/>
                </a:solidFill>
                <a:hlinkClick r:id="rId10" action="ppaction://hlinksldjump"/>
              </a:rPr>
              <a:t>3.Вопросы Гигиены</a:t>
            </a:r>
            <a:endParaRPr lang="ru-RU" sz="2400" b="1" i="1" dirty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31257" y="311917"/>
            <a:ext cx="35775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rgbClr val="000099"/>
                </a:solidFill>
                <a:latin typeface="BeeskneesCTT" pitchFamily="2" charset="0"/>
              </a:rPr>
              <a:t>Город - ЗОЖ</a:t>
            </a:r>
            <a:endParaRPr lang="ru-RU" sz="3600" b="1" i="1" dirty="0">
              <a:latin typeface="BeeskneesCTT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3275856" y="188640"/>
            <a:ext cx="2332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solidFill>
                  <a:srgbClr val="CC0000"/>
                </a:solidFill>
                <a:latin typeface="Comic Sans MS" pitchFamily="66" charset="0"/>
              </a:rPr>
              <a:t>Режим дня</a:t>
            </a:r>
            <a:endParaRPr lang="ru-RU" sz="3200" i="1" dirty="0">
              <a:solidFill>
                <a:srgbClr val="CC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87463" y="5929330"/>
            <a:ext cx="8656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CC0000"/>
                </a:solidFill>
                <a:latin typeface="Comic Sans MS" pitchFamily="66" charset="0"/>
              </a:rPr>
              <a:t>Прономеруйте последовательность пунктов режима дня, укажите время.</a:t>
            </a:r>
            <a:endParaRPr lang="ru-RU" i="1" dirty="0">
              <a:solidFill>
                <a:srgbClr val="CC0000"/>
              </a:solidFill>
            </a:endParaRPr>
          </a:p>
        </p:txBody>
      </p:sp>
      <p:pic>
        <p:nvPicPr>
          <p:cNvPr id="26" name="Picture 25" descr="j0432675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5113" y="6215082"/>
            <a:ext cx="1258887" cy="642918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7" y="908720"/>
            <a:ext cx="7091059" cy="48647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292" y="4437113"/>
            <a:ext cx="1736978" cy="1285770"/>
          </a:xfrm>
          <a:prstGeom prst="rect">
            <a:avLst/>
          </a:prstGeom>
        </p:spPr>
      </p:pic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2214546" y="1214422"/>
            <a:ext cx="6286544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000099"/>
                </a:solidFill>
                <a:latin typeface="Comic Sans MS" pitchFamily="66" charset="0"/>
              </a:rPr>
              <a:t>Хожу-брожу не по лесам,</a:t>
            </a:r>
          </a:p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000099"/>
                </a:solidFill>
                <a:latin typeface="Comic Sans MS" pitchFamily="66" charset="0"/>
              </a:rPr>
              <a:t>А по усам, по волосам,</a:t>
            </a:r>
          </a:p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000099"/>
                </a:solidFill>
                <a:latin typeface="Comic Sans MS" pitchFamily="66" charset="0"/>
              </a:rPr>
              <a:t>И зубы у меня длинней,</a:t>
            </a:r>
          </a:p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000099"/>
                </a:solidFill>
                <a:latin typeface="Comic Sans MS" pitchFamily="66" charset="0"/>
              </a:rPr>
              <a:t>Чем у волков и медведей.</a:t>
            </a:r>
            <a:endParaRPr lang="ru-RU" sz="3200" b="1" dirty="0">
              <a:solidFill>
                <a:srgbClr val="000099"/>
              </a:solidFill>
              <a:latin typeface="Comic Sans MS" pitchFamily="66" charset="0"/>
            </a:endParaRPr>
          </a:p>
        </p:txBody>
      </p:sp>
      <p:sp>
        <p:nvSpPr>
          <p:cNvPr id="7173" name="WordArt 5"/>
          <p:cNvSpPr>
            <a:spLocks noChangeArrowheads="1" noChangeShapeType="1" noTextEdit="1"/>
          </p:cNvSpPr>
          <p:nvPr/>
        </p:nvSpPr>
        <p:spPr bwMode="auto">
          <a:xfrm rot="16200000">
            <a:off x="431801" y="296862"/>
            <a:ext cx="1295400" cy="1368425"/>
          </a:xfrm>
          <a:prstGeom prst="rect">
            <a:avLst/>
          </a:prstGeom>
        </p:spPr>
        <p:txBody>
          <a:bodyPr wrap="none" fromWordArt="1">
            <a:prstTxWarp prst="textCirclePour">
              <a:avLst>
                <a:gd name="adj1" fmla="val 14199592"/>
                <a:gd name="adj2" fmla="val 70787"/>
              </a:avLst>
            </a:prstTxWarp>
          </a:bodyPr>
          <a:lstStyle/>
          <a:p>
            <a:pPr algn="ctr"/>
            <a:endParaRPr lang="ru-RU" sz="3600" b="1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atin typeface="Arial"/>
              <a:cs typeface="Arial"/>
            </a:endParaRPr>
          </a:p>
        </p:txBody>
      </p:sp>
      <p:pic>
        <p:nvPicPr>
          <p:cNvPr id="7178" name="Picture 10" descr="j0336396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27211" y="4079866"/>
            <a:ext cx="2143140" cy="2000264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14282" y="357166"/>
            <a:ext cx="20717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Крепыши</a:t>
            </a:r>
            <a:endParaRPr lang="ru-RU" sz="2800" b="1" spc="50" dirty="0">
              <a:ln w="11430"/>
              <a:solidFill>
                <a:schemeClr val="accent5">
                  <a:lumMod val="75000"/>
                </a:schemeClr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птпт.gif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9239" b="7608"/>
          <a:stretch>
            <a:fillRect/>
          </a:stretch>
        </p:blipFill>
        <p:spPr>
          <a:xfrm>
            <a:off x="3571869" y="3786190"/>
            <a:ext cx="2071702" cy="1857388"/>
          </a:xfrm>
          <a:prstGeom prst="rect">
            <a:avLst/>
          </a:prstGeom>
        </p:spPr>
      </p:pic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2143108" y="1500174"/>
            <a:ext cx="721523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000099"/>
                </a:solidFill>
                <a:latin typeface="Comic Sans MS" pitchFamily="66" charset="0"/>
              </a:rPr>
              <a:t>В ванной комнате висит, болтается,</a:t>
            </a:r>
          </a:p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000099"/>
                </a:solidFill>
                <a:latin typeface="Comic Sans MS" pitchFamily="66" charset="0"/>
              </a:rPr>
              <a:t>За него всяк хватается.</a:t>
            </a:r>
            <a:endParaRPr lang="ru-RU" sz="3200" b="1" dirty="0">
              <a:solidFill>
                <a:srgbClr val="000099"/>
              </a:solidFill>
              <a:latin typeface="Comic Sans MS" pitchFamily="66" charset="0"/>
            </a:endParaRPr>
          </a:p>
        </p:txBody>
      </p:sp>
      <p:pic>
        <p:nvPicPr>
          <p:cNvPr id="8" name="Picture 10" descr="j0336396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3645024"/>
            <a:ext cx="2382891" cy="1998554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14282" y="357166"/>
            <a:ext cx="24288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Здоровячки</a:t>
            </a:r>
            <a:endParaRPr lang="ru-RU" sz="2800" b="1" spc="50" dirty="0">
              <a:ln w="11430"/>
              <a:solidFill>
                <a:schemeClr val="accent5">
                  <a:lumMod val="75000"/>
                </a:schemeClr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0482"/>
          <a:stretch/>
        </p:blipFill>
        <p:spPr>
          <a:xfrm>
            <a:off x="3491880" y="4011642"/>
            <a:ext cx="2057976" cy="1636460"/>
          </a:xfrm>
          <a:prstGeom prst="rect">
            <a:avLst/>
          </a:prstGeom>
        </p:spPr>
      </p:pic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1619250" y="1500175"/>
            <a:ext cx="662463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000099"/>
                </a:solidFill>
                <a:latin typeface="Comic Sans MS" pitchFamily="66" charset="0"/>
              </a:rPr>
              <a:t>Белая река в пещеру затекла,</a:t>
            </a:r>
          </a:p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000099"/>
                </a:solidFill>
                <a:latin typeface="Comic Sans MS" pitchFamily="66" charset="0"/>
              </a:rPr>
              <a:t>По ручью выходит – </a:t>
            </a:r>
          </a:p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000099"/>
                </a:solidFill>
                <a:latin typeface="Comic Sans MS" pitchFamily="66" charset="0"/>
              </a:rPr>
              <a:t>Со стен всё выводит.</a:t>
            </a:r>
            <a:endParaRPr lang="ru-RU" sz="3200" b="1" dirty="0">
              <a:solidFill>
                <a:srgbClr val="000099"/>
              </a:solidFill>
              <a:latin typeface="Comic Sans MS" pitchFamily="66" charset="0"/>
            </a:endParaRPr>
          </a:p>
        </p:txBody>
      </p:sp>
      <p:pic>
        <p:nvPicPr>
          <p:cNvPr id="8" name="Picture 10" descr="j0336396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81640" y="3852676"/>
            <a:ext cx="2143140" cy="207170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14282" y="428604"/>
            <a:ext cx="19127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Крепыши</a:t>
            </a:r>
            <a:endParaRPr lang="ru-RU" sz="2800" b="1" spc="50" dirty="0">
              <a:ln w="11430"/>
              <a:solidFill>
                <a:schemeClr val="accent5">
                  <a:lumMod val="75000"/>
                </a:schemeClr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2143108" y="928670"/>
            <a:ext cx="6264275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000099"/>
                </a:solidFill>
                <a:latin typeface="Comic Sans MS" pitchFamily="66" charset="0"/>
              </a:rPr>
              <a:t>Гладкое. Душистое,</a:t>
            </a:r>
          </a:p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000099"/>
                </a:solidFill>
                <a:latin typeface="Comic Sans MS" pitchFamily="66" charset="0"/>
              </a:rPr>
              <a:t>Моет чисто.</a:t>
            </a:r>
          </a:p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000099"/>
                </a:solidFill>
                <a:latin typeface="Comic Sans MS" pitchFamily="66" charset="0"/>
              </a:rPr>
              <a:t>Нужно, чтобы  у каждого было</a:t>
            </a:r>
          </a:p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000099"/>
                </a:solidFill>
                <a:latin typeface="Comic Sans MS" pitchFamily="66" charset="0"/>
              </a:rPr>
              <a:t>Что это такое?</a:t>
            </a:r>
            <a:endParaRPr lang="ru-RU" sz="3200" b="1" dirty="0">
              <a:solidFill>
                <a:srgbClr val="000099"/>
              </a:solidFill>
              <a:latin typeface="Comic Sans MS" pitchFamily="66" charset="0"/>
            </a:endParaRPr>
          </a:p>
        </p:txBody>
      </p:sp>
      <p:pic>
        <p:nvPicPr>
          <p:cNvPr id="9224" name="Picture 8" descr="j0432675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5113" y="5949950"/>
            <a:ext cx="1258887" cy="908050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581128"/>
            <a:ext cx="1855373" cy="1206159"/>
          </a:xfrm>
          <a:prstGeom prst="rect">
            <a:avLst/>
          </a:prstGeom>
        </p:spPr>
      </p:pic>
      <p:pic>
        <p:nvPicPr>
          <p:cNvPr id="9227" name="Picture 11" descr="j0336396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40269" y="4221879"/>
            <a:ext cx="2214578" cy="178595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14282" y="285728"/>
            <a:ext cx="23952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Здоровячки</a:t>
            </a:r>
            <a:endParaRPr lang="ru-RU" sz="2800" b="1" spc="50" dirty="0">
              <a:ln w="11430"/>
              <a:solidFill>
                <a:schemeClr val="accent5">
                  <a:lumMod val="75000"/>
                </a:schemeClr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285852" y="1357298"/>
            <a:ext cx="7086592" cy="5286412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 По утрам я умываюсь,</a:t>
            </a:r>
          </a:p>
          <a:p>
            <a:pPr>
              <a:buNone/>
            </a:pPr>
            <a:r>
              <a:rPr lang="ru-RU" sz="2800" dirty="0" smtClean="0"/>
              <a:t>Чистым быть всегда стараюсь! </a:t>
            </a:r>
          </a:p>
          <a:p>
            <a:pPr>
              <a:buNone/>
            </a:pPr>
            <a:r>
              <a:rPr lang="ru-RU" sz="2800" dirty="0" smtClean="0"/>
              <a:t> </a:t>
            </a:r>
          </a:p>
          <a:p>
            <a:pPr>
              <a:buNone/>
            </a:pPr>
            <a:r>
              <a:rPr lang="ru-RU" sz="2800" dirty="0" smtClean="0"/>
              <a:t>Зубы чистят очень часто,</a:t>
            </a:r>
          </a:p>
          <a:p>
            <a:pPr>
              <a:buNone/>
            </a:pPr>
            <a:r>
              <a:rPr lang="ru-RU" sz="2800" dirty="0" smtClean="0"/>
              <a:t>В день уходит тюбик пасты! </a:t>
            </a:r>
          </a:p>
          <a:p>
            <a:pPr>
              <a:buNone/>
            </a:pPr>
            <a:r>
              <a:rPr lang="ru-RU" sz="2800" dirty="0" smtClean="0"/>
              <a:t> </a:t>
            </a:r>
          </a:p>
          <a:p>
            <a:pPr>
              <a:buNone/>
            </a:pPr>
            <a:r>
              <a:rPr lang="ru-RU" sz="2800" dirty="0" smtClean="0"/>
              <a:t>Зубы чищу я раз в день:</a:t>
            </a:r>
          </a:p>
          <a:p>
            <a:pPr>
              <a:buNone/>
            </a:pPr>
            <a:r>
              <a:rPr lang="ru-RU" sz="2800" dirty="0" smtClean="0"/>
              <a:t>Вечером, а утром – лень. 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Так сколько раз в день надо чистить зубы? </a:t>
            </a:r>
          </a:p>
          <a:p>
            <a:pPr>
              <a:buNone/>
            </a:pPr>
            <a:r>
              <a:rPr lang="ru-RU" sz="2800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14400" y="357166"/>
            <a:ext cx="8229600" cy="1428736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      </a:t>
            </a:r>
            <a:b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      </a:t>
            </a:r>
            <a:b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          </a:t>
            </a:r>
            <a:r>
              <a:rPr lang="ru-RU" sz="3200" spc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Вопросы Гигиены</a:t>
            </a:r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3200" spc="0" dirty="0" smtClean="0">
                <a:ln>
                  <a:noFill/>
                </a:ln>
                <a:solidFill>
                  <a:srgbClr val="C00000"/>
                </a:solidFill>
                <a:effectLst/>
              </a:rPr>
              <a:t>«Да» - хлопаем, «Нет» - топаем</a:t>
            </a:r>
            <a:br>
              <a:rPr lang="ru-RU" sz="3200" spc="0" dirty="0" smtClean="0">
                <a:ln>
                  <a:noFill/>
                </a:ln>
                <a:solidFill>
                  <a:srgbClr val="C00000"/>
                </a:solidFill>
                <a:effectLst/>
              </a:rPr>
            </a:br>
            <a:endParaRPr lang="ru-RU" sz="3200" b="1" cap="all" spc="0" dirty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074" y="2431585"/>
            <a:ext cx="2494896" cy="24948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85918" y="500042"/>
            <a:ext cx="6215106" cy="5929354"/>
          </a:xfrm>
        </p:spPr>
        <p:txBody>
          <a:bodyPr/>
          <a:lstStyle/>
          <a:p>
            <a:pPr>
              <a:buNone/>
            </a:pPr>
            <a:r>
              <a:rPr lang="ru-RU" sz="3200" dirty="0" smtClean="0"/>
              <a:t>Перед тем, как сесть за стол, </a:t>
            </a:r>
          </a:p>
          <a:p>
            <a:pPr>
              <a:buNone/>
            </a:pPr>
            <a:r>
              <a:rPr lang="ru-RU" sz="3200" dirty="0" smtClean="0"/>
              <a:t>Я помою в кухне пол. </a:t>
            </a:r>
          </a:p>
          <a:p>
            <a:pPr>
              <a:buNone/>
            </a:pPr>
            <a:r>
              <a:rPr lang="ru-RU" sz="3200" dirty="0" smtClean="0"/>
              <a:t> </a:t>
            </a:r>
          </a:p>
          <a:p>
            <a:pPr>
              <a:buNone/>
            </a:pPr>
            <a:r>
              <a:rPr lang="ru-RU" sz="3200" dirty="0" smtClean="0"/>
              <a:t>Буду кушать витамины –</a:t>
            </a:r>
          </a:p>
          <a:p>
            <a:pPr>
              <a:buNone/>
            </a:pPr>
            <a:r>
              <a:rPr lang="ru-RU" sz="3200" dirty="0" smtClean="0"/>
              <a:t>Ананасы, апельсины.</a:t>
            </a:r>
          </a:p>
          <a:p>
            <a:pPr>
              <a:buNone/>
            </a:pPr>
            <a:r>
              <a:rPr lang="ru-RU" sz="3200" dirty="0" smtClean="0"/>
              <a:t>Лучшие продукты –</a:t>
            </a:r>
          </a:p>
          <a:p>
            <a:pPr>
              <a:buNone/>
            </a:pPr>
            <a:r>
              <a:rPr lang="ru-RU" sz="3200" dirty="0" smtClean="0"/>
              <a:t>Овощи и фрукты! </a:t>
            </a:r>
          </a:p>
          <a:p>
            <a:pPr>
              <a:buNone/>
            </a:pPr>
            <a:r>
              <a:rPr lang="ru-RU" sz="3200" dirty="0" smtClean="0"/>
              <a:t> </a:t>
            </a:r>
          </a:p>
          <a:p>
            <a:pPr>
              <a:buNone/>
            </a:pPr>
            <a:r>
              <a:rPr lang="ru-RU" sz="3200" dirty="0" smtClean="0"/>
              <a:t>После улицы, конечно,</a:t>
            </a:r>
          </a:p>
          <a:p>
            <a:pPr>
              <a:buNone/>
            </a:pPr>
            <a:r>
              <a:rPr lang="ru-RU" sz="3200" dirty="0" smtClean="0"/>
              <a:t>Руки надо вымыть спешно. 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" name="Picture 8" descr="j0432675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5113" y="5949950"/>
            <a:ext cx="1258887" cy="908050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642" y="2354400"/>
            <a:ext cx="2560822" cy="243192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5143504" y="1142984"/>
            <a:ext cx="3286148" cy="2286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чисто </a:t>
            </a:r>
          </a:p>
          <a:p>
            <a:pPr algn="ctr"/>
            <a:r>
              <a:rPr lang="ru-RU" sz="3200" dirty="0" smtClean="0">
                <a:ln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быть</a:t>
            </a:r>
          </a:p>
          <a:p>
            <a:pPr algn="ctr"/>
            <a:r>
              <a:rPr lang="ru-RU" sz="3200" dirty="0" smtClean="0">
                <a:ln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жить -</a:t>
            </a:r>
          </a:p>
          <a:p>
            <a:pPr algn="ctr"/>
            <a:r>
              <a:rPr lang="ru-RU" sz="3200" dirty="0" smtClean="0">
                <a:ln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здоровым</a:t>
            </a:r>
            <a:endParaRPr lang="ru-RU" sz="3200" dirty="0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4714876" y="1285860"/>
            <a:ext cx="3816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3600" b="1">
              <a:solidFill>
                <a:srgbClr val="000099"/>
              </a:solidFill>
              <a:latin typeface="Comic Sans MS" pitchFamily="66" charset="0"/>
            </a:endParaRP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4714876" y="2571744"/>
            <a:ext cx="38877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3600" b="1" dirty="0">
              <a:solidFill>
                <a:srgbClr val="000099"/>
              </a:solidFill>
              <a:latin typeface="Comic Sans MS" pitchFamily="66" charset="0"/>
            </a:endParaRPr>
          </a:p>
        </p:txBody>
      </p:sp>
      <p:sp>
        <p:nvSpPr>
          <p:cNvPr id="27671" name="Text Box 23"/>
          <p:cNvSpPr txBox="1">
            <a:spLocks noChangeArrowheads="1"/>
          </p:cNvSpPr>
          <p:nvPr/>
        </p:nvSpPr>
        <p:spPr bwMode="auto">
          <a:xfrm>
            <a:off x="500034" y="4357694"/>
            <a:ext cx="30972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/>
              <a:t>В здоровом теле – здоровый дух.</a:t>
            </a:r>
            <a:endParaRPr lang="ru-RU" sz="2400" b="1" dirty="0"/>
          </a:p>
        </p:txBody>
      </p:sp>
      <p:sp>
        <p:nvSpPr>
          <p:cNvPr id="27672" name="Text Box 24"/>
          <p:cNvSpPr txBox="1">
            <a:spLocks noChangeArrowheads="1"/>
          </p:cNvSpPr>
          <p:nvPr/>
        </p:nvSpPr>
        <p:spPr bwMode="auto">
          <a:xfrm>
            <a:off x="5357818" y="4357694"/>
            <a:ext cx="30972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/>
              <a:t>Чисто жить – здоровым быть.</a:t>
            </a:r>
            <a:endParaRPr lang="ru-RU" sz="2400" b="1" dirty="0"/>
          </a:p>
        </p:txBody>
      </p:sp>
      <p:sp>
        <p:nvSpPr>
          <p:cNvPr id="27675" name="Rectangle 27"/>
          <p:cNvSpPr>
            <a:spLocks noChangeArrowheads="1"/>
          </p:cNvSpPr>
          <p:nvPr/>
        </p:nvSpPr>
        <p:spPr bwMode="auto">
          <a:xfrm>
            <a:off x="571472" y="4286256"/>
            <a:ext cx="2857520" cy="928694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>
              <a:solidFill>
                <a:srgbClr val="C0C0C0"/>
              </a:solidFill>
            </a:endParaRPr>
          </a:p>
        </p:txBody>
      </p:sp>
      <p:pic>
        <p:nvPicPr>
          <p:cNvPr id="27676" name="Picture 28" descr="wb02330_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667"/>
          <a:stretch>
            <a:fillRect/>
          </a:stretch>
        </p:blipFill>
        <p:spPr bwMode="auto">
          <a:xfrm>
            <a:off x="1643042" y="4643445"/>
            <a:ext cx="1214446" cy="1133483"/>
          </a:xfrm>
          <a:prstGeom prst="rect">
            <a:avLst/>
          </a:prstGeom>
          <a:noFill/>
        </p:spPr>
      </p:pic>
      <p:pic>
        <p:nvPicPr>
          <p:cNvPr id="27683" name="Picture 35" descr="j0432675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5113" y="5949950"/>
            <a:ext cx="1258887" cy="908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Прямоугольник 23"/>
          <p:cNvSpPr/>
          <p:nvPr/>
        </p:nvSpPr>
        <p:spPr>
          <a:xfrm>
            <a:off x="1142976" y="357166"/>
            <a:ext cx="23920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Крепыши</a:t>
            </a:r>
            <a:endParaRPr lang="ru-RU" sz="3600" b="1" spc="50" dirty="0">
              <a:ln w="11430"/>
              <a:solidFill>
                <a:schemeClr val="accent5">
                  <a:lumMod val="75000"/>
                </a:schemeClr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5072066" y="1142984"/>
            <a:ext cx="3455988" cy="2571768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500694" y="357166"/>
            <a:ext cx="30062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Здоровячки</a:t>
            </a:r>
            <a:endParaRPr lang="ru-RU" sz="3600" b="1" spc="50" dirty="0">
              <a:ln w="11430"/>
              <a:solidFill>
                <a:schemeClr val="accent5">
                  <a:lumMod val="75000"/>
                </a:schemeClr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7660" name="Picture 12" descr="j043381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897"/>
          <a:stretch>
            <a:fillRect/>
          </a:stretch>
        </p:blipFill>
        <p:spPr bwMode="auto">
          <a:xfrm>
            <a:off x="5115106" y="1344169"/>
            <a:ext cx="3777447" cy="3429023"/>
          </a:xfrm>
          <a:prstGeom prst="rect">
            <a:avLst/>
          </a:prstGeom>
          <a:noFill/>
        </p:spPr>
      </p:pic>
      <p:sp useBgFill="1">
        <p:nvSpPr>
          <p:cNvPr id="27662" name="Rectangle 14"/>
          <p:cNvSpPr>
            <a:spLocks noChangeArrowheads="1"/>
          </p:cNvSpPr>
          <p:nvPr/>
        </p:nvSpPr>
        <p:spPr bwMode="auto">
          <a:xfrm>
            <a:off x="5072066" y="4071942"/>
            <a:ext cx="3316284" cy="1643074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27680" name="Picture 32" descr="wb02330_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143"/>
          <a:stretch>
            <a:fillRect/>
          </a:stretch>
        </p:blipFill>
        <p:spPr bwMode="auto">
          <a:xfrm>
            <a:off x="6429388" y="4714884"/>
            <a:ext cx="1230932" cy="1143008"/>
          </a:xfrm>
          <a:prstGeom prst="rect">
            <a:avLst/>
          </a:prstGeom>
          <a:noFill/>
        </p:spPr>
      </p:pic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714348" y="1214422"/>
            <a:ext cx="3455988" cy="230822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ts val="0"/>
              </a:spcBef>
            </a:pPr>
            <a:r>
              <a:rPr lang="ru-RU" sz="3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 здоровом</a:t>
            </a:r>
          </a:p>
          <a:p>
            <a:pPr algn="ctr">
              <a:spcBef>
                <a:spcPts val="0"/>
              </a:spcBef>
            </a:pPr>
            <a:r>
              <a:rPr lang="ru-RU" sz="3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дух </a:t>
            </a:r>
          </a:p>
          <a:p>
            <a:pPr algn="ctr">
              <a:spcBef>
                <a:spcPts val="0"/>
              </a:spcBef>
            </a:pPr>
            <a:r>
              <a:rPr lang="ru-RU" sz="3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здоровый</a:t>
            </a:r>
          </a:p>
          <a:p>
            <a:pPr algn="ctr">
              <a:spcBef>
                <a:spcPts val="0"/>
              </a:spcBef>
            </a:pPr>
            <a:r>
              <a:rPr lang="ru-RU" sz="3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теле -</a:t>
            </a:r>
            <a:endParaRPr lang="ru-RU" dirty="0"/>
          </a:p>
        </p:txBody>
      </p:sp>
      <p:sp useBgFill="1">
        <p:nvSpPr>
          <p:cNvPr id="27659" name="Rectangle 11"/>
          <p:cNvSpPr>
            <a:spLocks noChangeArrowheads="1"/>
          </p:cNvSpPr>
          <p:nvPr/>
        </p:nvSpPr>
        <p:spPr bwMode="auto">
          <a:xfrm>
            <a:off x="357158" y="1071546"/>
            <a:ext cx="4214810" cy="2571768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20" name="Рисунок 19" descr="щщ.gif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750"/>
          <a:stretch>
            <a:fillRect/>
          </a:stretch>
        </p:blipFill>
        <p:spPr>
          <a:xfrm flipH="1">
            <a:off x="1142975" y="1491112"/>
            <a:ext cx="2548025" cy="286658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276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276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276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75" grpId="0" animBg="1"/>
      <p:bldP spid="27651" grpId="0" animBg="1"/>
      <p:bldP spid="27662" grpId="0" animBg="1"/>
      <p:bldP spid="2765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285728"/>
            <a:ext cx="59073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КОНКУРС «Вредные привычки»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17" y="178583"/>
            <a:ext cx="1643050" cy="164305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285852" y="1000108"/>
            <a:ext cx="7073860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Если рядом курят, то нужно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:</a:t>
            </a:r>
          </a:p>
          <a:p>
            <a:pPr lvl="0" algn="ctr">
              <a:buFont typeface="Arial" pitchFamily="34" charset="0"/>
              <a:buChar char="•"/>
            </a:pPr>
            <a:r>
              <a:rPr lang="ru-RU" sz="2800" b="1" dirty="0" smtClean="0">
                <a:latin typeface="Arial" pitchFamily="34" charset="0"/>
              </a:rPr>
              <a:t>Отойти в сторону;</a:t>
            </a:r>
          </a:p>
          <a:p>
            <a:pPr lvl="0" algn="ctr">
              <a:buFont typeface="Arial" pitchFamily="34" charset="0"/>
              <a:buChar char="•"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Подойти к курящим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как можно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ближе;</a:t>
            </a:r>
          </a:p>
          <a:p>
            <a:pPr lvl="0" algn="ctr">
              <a:buFont typeface="Arial" pitchFamily="34" charset="0"/>
              <a:buChar char="•"/>
            </a:pPr>
            <a:r>
              <a:rPr lang="ru-RU" sz="2800" b="1" dirty="0" smtClean="0">
                <a:latin typeface="Arial" pitchFamily="34" charset="0"/>
              </a:rPr>
              <a:t>Попросить не курить;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00100" y="3214686"/>
            <a:ext cx="6999352" cy="44012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Выбери признаки курящего человека:</a:t>
            </a:r>
          </a:p>
          <a:p>
            <a:pPr lvl="0" algn="ctr">
              <a:buFont typeface="Arial" pitchFamily="34" charset="0"/>
              <a:buChar char="•"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Желтые зубы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;</a:t>
            </a: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ctr">
              <a:buFont typeface="Arial" pitchFamily="34" charset="0"/>
              <a:buChar char="•"/>
            </a:pPr>
            <a:r>
              <a:rPr lang="ru-RU" sz="2800" b="1" dirty="0" smtClean="0">
                <a:latin typeface="Arial" pitchFamily="34" charset="0"/>
              </a:rPr>
              <a:t>Запах изо рта;</a:t>
            </a:r>
          </a:p>
          <a:p>
            <a:pPr lvl="0" algn="ctr">
              <a:buFont typeface="Arial" pitchFamily="34" charset="0"/>
              <a:buChar char="•"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Замедление роста и развития;</a:t>
            </a:r>
          </a:p>
          <a:p>
            <a:pPr algn="ctr">
              <a:buFont typeface="Arial" pitchFamily="34" charset="0"/>
              <a:buChar char="•"/>
            </a:pPr>
            <a:r>
              <a:rPr lang="ru-RU" sz="2800" b="1" dirty="0" smtClean="0">
                <a:latin typeface="Arial" pitchFamily="34" charset="0"/>
              </a:rPr>
              <a:t>Белые зубы;</a:t>
            </a:r>
          </a:p>
          <a:p>
            <a:pPr lvl="0" algn="ctr">
              <a:buFont typeface="Arial" pitchFamily="34" charset="0"/>
              <a:buChar char="•"/>
            </a:pPr>
            <a:r>
              <a:rPr lang="ru-RU" sz="2800" b="1" dirty="0" smtClean="0">
                <a:latin typeface="Arial" pitchFamily="34" charset="0"/>
              </a:rPr>
              <a:t>Ссоры с друзьями и родителями;</a:t>
            </a:r>
          </a:p>
          <a:p>
            <a:pPr lvl="0" algn="ctr">
              <a:buFont typeface="Arial" pitchFamily="34" charset="0"/>
              <a:buChar char="•"/>
            </a:pPr>
            <a:r>
              <a:rPr lang="ru-RU" sz="2800" b="1" dirty="0" smtClean="0">
                <a:latin typeface="Arial" pitchFamily="34" charset="0"/>
              </a:rPr>
              <a:t>Отличный спортсмен;</a:t>
            </a:r>
          </a:p>
          <a:p>
            <a:pPr lvl="0" algn="ctr">
              <a:buFont typeface="Arial" pitchFamily="34" charset="0"/>
              <a:buChar char="•"/>
            </a:pPr>
            <a:r>
              <a:rPr lang="ru-RU" sz="2800" b="1" dirty="0" smtClean="0">
                <a:latin typeface="Arial" pitchFamily="34" charset="0"/>
              </a:rPr>
              <a:t>Нервный.</a:t>
            </a:r>
          </a:p>
          <a:p>
            <a:pPr lvl="0" algn="ctr"/>
            <a:endParaRPr lang="ru-RU" sz="2800" b="1" dirty="0" smtClean="0">
              <a:latin typeface="Arial" pitchFamily="34" charset="0"/>
            </a:endParaRPr>
          </a:p>
          <a:p>
            <a:pPr lvl="0" algn="ctr">
              <a:buFont typeface="Arial" pitchFamily="34" charset="0"/>
              <a:buChar char="•"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43240" y="500042"/>
            <a:ext cx="23920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Крепыши</a:t>
            </a:r>
            <a:endParaRPr lang="ru-RU" sz="3600" b="1" spc="50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43240" y="3214686"/>
            <a:ext cx="30062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Здоровячки</a:t>
            </a:r>
            <a:endParaRPr lang="ru-RU" sz="3600" b="1" spc="50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43042" y="1285860"/>
            <a:ext cx="544899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Придумать и нарисовать</a:t>
            </a:r>
          </a:p>
          <a:p>
            <a:pPr algn="ctr"/>
            <a:r>
              <a:rPr lang="ru-RU" sz="3200" b="1" spc="50" dirty="0" smtClean="0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плакат с лозунгом</a:t>
            </a:r>
          </a:p>
          <a:p>
            <a:pPr algn="ctr"/>
            <a:r>
              <a:rPr lang="ru-RU" sz="3200" b="1" spc="50" dirty="0" smtClean="0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о вреде </a:t>
            </a:r>
            <a:r>
              <a:rPr lang="ru-RU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АЛКОГОЛЯ</a:t>
            </a:r>
            <a:endParaRPr lang="ru-RU" sz="32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3108" y="4286256"/>
            <a:ext cx="544899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Придумать и нарисовать</a:t>
            </a:r>
          </a:p>
          <a:p>
            <a:pPr algn="ctr"/>
            <a:r>
              <a:rPr lang="ru-RU" sz="3200" b="1" spc="50" dirty="0" smtClean="0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плакат с лозунгом</a:t>
            </a:r>
          </a:p>
          <a:p>
            <a:pPr algn="ctr"/>
            <a:r>
              <a:rPr lang="ru-RU" sz="3200" b="1" spc="50" dirty="0" smtClean="0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о вреде </a:t>
            </a:r>
            <a:r>
              <a:rPr lang="ru-RU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НАРКОТИКОВ</a:t>
            </a:r>
            <a:endParaRPr lang="ru-RU" sz="32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1" name="Picture 25" descr="j0432675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5113" y="5949950"/>
            <a:ext cx="1258887" cy="908050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1751" y="500042"/>
            <a:ext cx="3607970" cy="3607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464730" y="3068960"/>
            <a:ext cx="3607970" cy="3607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1071538" y="285728"/>
            <a:ext cx="670209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Блицтурнир «Береги себя».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010245"/>
            <a:ext cx="814393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1.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На улице к тебе обратился незнакомец и сказал, что твоя мама прислала его за тобой. Как ты поступишь?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pitchFamily="34" charset="0"/>
            </a:endParaRPr>
          </a:p>
          <a:p>
            <a:pPr lvl="0" eaLnBrk="0" hangingPunct="0"/>
            <a:r>
              <a:rPr lang="ru-RU" b="1" baseline="0" dirty="0" smtClean="0">
                <a:solidFill>
                  <a:srgbClr val="7030A0"/>
                </a:solidFill>
                <a:latin typeface="Arial" pitchFamily="34" charset="0"/>
              </a:rPr>
              <a:t>2.</a:t>
            </a: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2000" dirty="0" smtClean="0">
                <a:solidFill>
                  <a:srgbClr val="7030A0"/>
                </a:solidFill>
                <a:latin typeface="Arial" pitchFamily="34" charset="0"/>
                <a:ea typeface="Times New Roman" pitchFamily="18" charset="0"/>
              </a:rPr>
              <a:t>. Вы дома одни. К вам позвонил незнакомец, представляется сантехником. Что вы делаете?</a:t>
            </a:r>
          </a:p>
          <a:p>
            <a:pPr eaLnBrk="0" hangingPunct="0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3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. Если в доме случится пожар, можно ли пользоваться лифтом, чтобы покинуть дом?</a:t>
            </a:r>
          </a:p>
          <a:p>
            <a:pPr lvl="0" eaLnBrk="0" hangingPunct="0"/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4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2000" dirty="0" smtClean="0">
                <a:solidFill>
                  <a:srgbClr val="7030A0"/>
                </a:solidFill>
                <a:latin typeface="Arial" pitchFamily="34" charset="0"/>
                <a:ea typeface="Times New Roman" pitchFamily="18" charset="0"/>
              </a:rPr>
              <a:t>Если в доме пожар, можно ли прятаться под стол или в шкаф?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</a:endParaRPr>
          </a:p>
          <a:p>
            <a:pPr lvl="0" eaLnBrk="0" hangingPunct="0"/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5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r>
              <a:rPr lang="ru-RU" sz="2000" dirty="0" smtClean="0"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Если кто-то пытается открыть замок входной двери вашей квартиры. Что вы предпримите?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pitchFamily="34" charset="0"/>
            </a:endParaRPr>
          </a:p>
          <a:p>
            <a:pPr lvl="0" eaLnBrk="0" hangingPunct="0"/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6.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2000" dirty="0" smtClean="0">
                <a:solidFill>
                  <a:srgbClr val="7030A0"/>
                </a:solidFill>
                <a:latin typeface="Arial" pitchFamily="34" charset="0"/>
                <a:ea typeface="Times New Roman" pitchFamily="18" charset="0"/>
              </a:rPr>
              <a:t>Если незнакомый человек взял тебя за руки и пытается тебя увести с собой, что ты будешь делать?</a:t>
            </a:r>
          </a:p>
          <a:p>
            <a:pPr lvl="0" eaLnBrk="0" hangingPunct="0"/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itchFamily="34" charset="0"/>
              </a:rPr>
              <a:t>7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</a:rPr>
              <a:t>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itchFamily="34" charset="0"/>
              </a:rPr>
              <a:t>Если искрится розетка или другой электрический прибор,</a:t>
            </a:r>
          </a:p>
          <a:p>
            <a:pPr lvl="0" eaLnBrk="0" hangingPunct="0"/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itchFamily="34" charset="0"/>
              </a:rPr>
              <a:t> что ты будешь делать?</a:t>
            </a:r>
          </a:p>
          <a:p>
            <a:pPr lvl="0" eaLnBrk="0" hangingPunct="0"/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</a:rPr>
              <a:t>8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</a:rPr>
              <a:t>.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</a:rPr>
              <a:t> По какому телефону нужно звонить при пожаре?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</a:endParaRPr>
          </a:p>
          <a:p>
            <a:pPr lvl="0" eaLnBrk="0" hangingPunct="0"/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25" descr="j0432675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5949950"/>
            <a:ext cx="1258887" cy="9080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8596" y="857232"/>
            <a:ext cx="8305800" cy="19812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sz="4000" b="1" dirty="0">
                <a:solidFill>
                  <a:srgbClr val="FF99FF"/>
                </a:solidFill>
              </a:rPr>
              <a:t>Тест </a:t>
            </a:r>
            <a:br>
              <a:rPr lang="ru-RU" sz="4000" b="1" dirty="0">
                <a:solidFill>
                  <a:srgbClr val="FF99FF"/>
                </a:solidFill>
              </a:rPr>
            </a:br>
            <a:r>
              <a:rPr lang="ru-RU" sz="4000" b="1" dirty="0">
                <a:solidFill>
                  <a:srgbClr val="FF99FF"/>
                </a:solidFill>
              </a:rPr>
              <a:t>на проверку знаний </a:t>
            </a:r>
            <a:br>
              <a:rPr lang="ru-RU" sz="4000" b="1" dirty="0">
                <a:solidFill>
                  <a:srgbClr val="FF99FF"/>
                </a:solidFill>
              </a:rPr>
            </a:br>
            <a:r>
              <a:rPr lang="ru-RU" sz="4000" b="1" dirty="0">
                <a:solidFill>
                  <a:srgbClr val="FF99FF"/>
                </a:solidFill>
              </a:rPr>
              <a:t>Правил Дорожного Движения</a:t>
            </a:r>
          </a:p>
        </p:txBody>
      </p:sp>
      <p:pic>
        <p:nvPicPr>
          <p:cNvPr id="5122" name="Picture 2" descr="D:\Новая папка (2)\Downloads\090572b36aa3feb7c6fda2210daa05fb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780928"/>
            <a:ext cx="3038847" cy="38469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285728"/>
            <a:ext cx="9144000" cy="1143000"/>
          </a:xfrm>
          <a:effectLst>
            <a:outerShdw dist="35921" dir="2700000" algn="ctr" rotWithShape="0">
              <a:schemeClr val="tx2"/>
            </a:outerShdw>
          </a:effectLst>
        </p:spPr>
        <p:txBody>
          <a:bodyPr/>
          <a:lstStyle/>
          <a:p>
            <a:r>
              <a:rPr lang="ru-RU" sz="3200" b="1" i="1" dirty="0">
                <a:solidFill>
                  <a:srgbClr val="FF3300"/>
                </a:solidFill>
              </a:rPr>
              <a:t>1. Как надо переходить проезжую часть?</a:t>
            </a:r>
            <a:r>
              <a:rPr lang="ru-RU" dirty="0"/>
              <a:t> </a:t>
            </a:r>
          </a:p>
        </p:txBody>
      </p:sp>
      <p:sp>
        <p:nvSpPr>
          <p:cNvPr id="4099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258888" y="3500438"/>
            <a:ext cx="6624637" cy="1008062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ru-RU" b="1" i="1"/>
              <a:t>б.   Идти медленно, осматриваясь по сторонам.</a:t>
            </a:r>
            <a:r>
              <a:rPr lang="ru-RU"/>
              <a:t> </a:t>
            </a:r>
          </a:p>
        </p:txBody>
      </p:sp>
      <p:sp>
        <p:nvSpPr>
          <p:cNvPr id="4100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258888" y="4868863"/>
            <a:ext cx="6624637" cy="1008062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ru-RU" b="1" i="1"/>
              <a:t>с.  Бегом.</a:t>
            </a:r>
            <a:r>
              <a:rPr lang="ru-RU" b="1"/>
              <a:t> </a:t>
            </a:r>
          </a:p>
        </p:txBody>
      </p:sp>
      <p:sp>
        <p:nvSpPr>
          <p:cNvPr id="4101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1258888" y="2133600"/>
            <a:ext cx="6553200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buFontTx/>
              <a:buAutoNum type="alphaLcPeriod"/>
            </a:pPr>
            <a:r>
              <a:rPr lang="ru-RU" b="1" i="1"/>
              <a:t>При переходе не задерживаться и </a:t>
            </a:r>
          </a:p>
          <a:p>
            <a:pPr marL="342900" indent="-342900" algn="ctr"/>
            <a:r>
              <a:rPr lang="ru-RU" b="1" i="1"/>
              <a:t>без необходимости не останавливаться</a:t>
            </a:r>
            <a:r>
              <a:rPr lang="ru-RU" i="1"/>
              <a:t>.</a:t>
            </a:r>
            <a:r>
              <a:rPr lang="ru-RU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357166"/>
            <a:ext cx="9144000" cy="1143000"/>
          </a:xfrm>
          <a:effectLst>
            <a:outerShdw dist="35921" dir="2700000" algn="ctr" rotWithShape="0">
              <a:schemeClr val="tx2"/>
            </a:outerShdw>
          </a:effectLst>
        </p:spPr>
        <p:txBody>
          <a:bodyPr>
            <a:normAutofit fontScale="90000"/>
          </a:bodyPr>
          <a:lstStyle/>
          <a:p>
            <a:r>
              <a:rPr lang="ru-RU" sz="3200" b="1" i="1" dirty="0">
                <a:solidFill>
                  <a:srgbClr val="FF3300"/>
                </a:solidFill>
              </a:rPr>
              <a:t>2. Где должен остановиться пешеход, если </a:t>
            </a:r>
            <a:r>
              <a:rPr lang="ru-RU" sz="3200" b="1" i="1" dirty="0" smtClean="0">
                <a:solidFill>
                  <a:srgbClr val="FF3300"/>
                </a:solidFill>
              </a:rPr>
              <a:t/>
            </a:r>
            <a:br>
              <a:rPr lang="ru-RU" sz="3200" b="1" i="1" dirty="0" smtClean="0">
                <a:solidFill>
                  <a:srgbClr val="FF3300"/>
                </a:solidFill>
              </a:rPr>
            </a:br>
            <a:r>
              <a:rPr lang="ru-RU" sz="3200" b="1" i="1" dirty="0" smtClean="0">
                <a:solidFill>
                  <a:srgbClr val="FF3300"/>
                </a:solidFill>
              </a:rPr>
              <a:t>не </a:t>
            </a:r>
            <a:r>
              <a:rPr lang="ru-RU" sz="3200" b="1" i="1" dirty="0">
                <a:solidFill>
                  <a:srgbClr val="FF3300"/>
                </a:solidFill>
              </a:rPr>
              <a:t>успел закончить переход?</a:t>
            </a:r>
            <a:r>
              <a:rPr lang="ru-RU" sz="4000" dirty="0"/>
              <a:t> </a:t>
            </a:r>
          </a:p>
        </p:txBody>
      </p:sp>
      <p:sp>
        <p:nvSpPr>
          <p:cNvPr id="5123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00113" y="1916113"/>
            <a:ext cx="7343775" cy="1042987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buFontTx/>
              <a:buAutoNum type="alphaLcPeriod"/>
            </a:pPr>
            <a:r>
              <a:rPr lang="ru-RU" b="1" i="1"/>
              <a:t>На том месте, где его застал красный сигнал светофора.</a:t>
            </a:r>
            <a:r>
              <a:rPr lang="ru-RU" b="1"/>
              <a:t> </a:t>
            </a:r>
          </a:p>
        </p:txBody>
      </p:sp>
      <p:sp>
        <p:nvSpPr>
          <p:cNvPr id="5124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71550" y="4437063"/>
            <a:ext cx="7345363" cy="1042987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ru-RU" b="1" i="1"/>
              <a:t>с.   Вернуться на тротуар.</a:t>
            </a:r>
            <a:r>
              <a:rPr lang="ru-RU"/>
              <a:t> </a:t>
            </a:r>
          </a:p>
        </p:txBody>
      </p:sp>
      <p:sp>
        <p:nvSpPr>
          <p:cNvPr id="5125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971550" y="3141663"/>
            <a:ext cx="7272338" cy="1042987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ru-RU" b="1" i="1"/>
              <a:t>б.  На островке безопасности.</a:t>
            </a:r>
            <a:r>
              <a:rPr lang="ru-RU" b="1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tx2"/>
            </a:outerShdw>
          </a:effectLst>
        </p:spPr>
        <p:txBody>
          <a:bodyPr/>
          <a:lstStyle/>
          <a:p>
            <a:r>
              <a:rPr lang="ru-RU" sz="3200" b="1" i="1">
                <a:solidFill>
                  <a:srgbClr val="FF3300"/>
                </a:solidFill>
              </a:rPr>
              <a:t>3.  Велосипедисты, едущие группой по шоссе, могут ехать:</a:t>
            </a:r>
            <a:r>
              <a:rPr lang="ru-RU" sz="4000"/>
              <a:t> </a:t>
            </a:r>
          </a:p>
        </p:txBody>
      </p:sp>
      <p:sp>
        <p:nvSpPr>
          <p:cNvPr id="6147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55650" y="1628775"/>
            <a:ext cx="7632700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buFontTx/>
              <a:buAutoNum type="alphaLcPeriod"/>
            </a:pPr>
            <a:r>
              <a:rPr lang="ru-RU" b="1" i="1"/>
              <a:t>В два ряда.</a:t>
            </a:r>
            <a:r>
              <a:rPr lang="ru-RU" b="1"/>
              <a:t> </a:t>
            </a:r>
          </a:p>
        </p:txBody>
      </p:sp>
      <p:sp>
        <p:nvSpPr>
          <p:cNvPr id="6148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55650" y="4652963"/>
            <a:ext cx="7632700" cy="1042987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ru-RU" b="1" i="1"/>
              <a:t>с.  В три ряда. </a:t>
            </a:r>
            <a:endParaRPr lang="ru-RU" b="1"/>
          </a:p>
          <a:p>
            <a:pPr marL="342900" indent="-342900" algn="ctr"/>
            <a:endParaRPr lang="ru-RU" b="1"/>
          </a:p>
        </p:txBody>
      </p:sp>
      <p:sp>
        <p:nvSpPr>
          <p:cNvPr id="6149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55650" y="3068638"/>
            <a:ext cx="7632700" cy="1042987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ru-RU" b="1" i="1"/>
              <a:t>б.</a:t>
            </a:r>
            <a:r>
              <a:rPr lang="ru-RU" i="1"/>
              <a:t>   </a:t>
            </a:r>
            <a:r>
              <a:rPr lang="ru-RU" b="1" i="1"/>
              <a:t>Только по одному, друг за другом.</a:t>
            </a:r>
            <a:r>
              <a:rPr lang="ru-RU" b="1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48" y="357166"/>
            <a:ext cx="7929618" cy="1512887"/>
          </a:xfrm>
          <a:effectLst>
            <a:outerShdw dist="35921" dir="2700000" algn="ctr" rotWithShape="0">
              <a:schemeClr val="tx2"/>
            </a:outerShdw>
          </a:effectLst>
        </p:spPr>
        <p:txBody>
          <a:bodyPr>
            <a:normAutofit fontScale="90000"/>
          </a:bodyPr>
          <a:lstStyle/>
          <a:p>
            <a:r>
              <a:rPr lang="ru-RU" sz="3200" b="1" i="1" dirty="0">
                <a:solidFill>
                  <a:srgbClr val="FF3300"/>
                </a:solidFill>
              </a:rPr>
              <a:t>4. Если шлагбаум на </a:t>
            </a:r>
            <a:r>
              <a:rPr lang="ru-RU" sz="3200" b="1" i="1" dirty="0" smtClean="0">
                <a:solidFill>
                  <a:srgbClr val="FF3300"/>
                </a:solidFill>
              </a:rPr>
              <a:t>железнодорожном</a:t>
            </a:r>
            <a:br>
              <a:rPr lang="ru-RU" sz="3200" b="1" i="1" dirty="0" smtClean="0">
                <a:solidFill>
                  <a:srgbClr val="FF3300"/>
                </a:solidFill>
              </a:rPr>
            </a:br>
            <a:r>
              <a:rPr lang="ru-RU" sz="3200" b="1" i="1" dirty="0" smtClean="0">
                <a:solidFill>
                  <a:srgbClr val="FF3300"/>
                </a:solidFill>
              </a:rPr>
              <a:t> </a:t>
            </a:r>
            <a:r>
              <a:rPr lang="ru-RU" sz="3200" b="1" i="1" dirty="0">
                <a:solidFill>
                  <a:srgbClr val="FF3300"/>
                </a:solidFill>
              </a:rPr>
              <a:t>переезде начинает опускаться или </a:t>
            </a:r>
            <a:r>
              <a:rPr lang="ru-RU" sz="3200" b="1" i="1" dirty="0" smtClean="0">
                <a:solidFill>
                  <a:srgbClr val="FF3300"/>
                </a:solidFill>
              </a:rPr>
              <a:t>если</a:t>
            </a:r>
            <a:br>
              <a:rPr lang="ru-RU" sz="3200" b="1" i="1" dirty="0" smtClean="0">
                <a:solidFill>
                  <a:srgbClr val="FF3300"/>
                </a:solidFill>
              </a:rPr>
            </a:br>
            <a:r>
              <a:rPr lang="ru-RU" sz="3200" b="1" i="1" dirty="0" smtClean="0">
                <a:solidFill>
                  <a:srgbClr val="FF3300"/>
                </a:solidFill>
              </a:rPr>
              <a:t> </a:t>
            </a:r>
            <a:r>
              <a:rPr lang="ru-RU" sz="3200" b="1" i="1" dirty="0">
                <a:solidFill>
                  <a:srgbClr val="FF3300"/>
                </a:solidFill>
              </a:rPr>
              <a:t>подаётся звуковой сигнал:</a:t>
            </a:r>
            <a:r>
              <a:rPr lang="ru-RU" sz="4000" dirty="0"/>
              <a:t> </a:t>
            </a:r>
          </a:p>
        </p:txBody>
      </p:sp>
      <p:sp>
        <p:nvSpPr>
          <p:cNvPr id="7171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95288" y="2205038"/>
            <a:ext cx="8388350" cy="936625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buFontTx/>
              <a:buAutoNum type="alphaLcPeriod"/>
            </a:pPr>
            <a:r>
              <a:rPr lang="ru-RU" b="1" i="1"/>
              <a:t>Можно с повышенной осторожностью пересечь переезд, но</a:t>
            </a:r>
          </a:p>
          <a:p>
            <a:pPr marL="342900" indent="-342900" algn="ctr"/>
            <a:r>
              <a:rPr lang="ru-RU" b="1" i="1"/>
              <a:t> только в том случае, если не слышно и </a:t>
            </a:r>
          </a:p>
          <a:p>
            <a:pPr marL="342900" indent="-342900" algn="ctr"/>
            <a:r>
              <a:rPr lang="ru-RU" b="1" i="1"/>
              <a:t>не видно подъезжающего поезда.</a:t>
            </a:r>
            <a:r>
              <a:rPr lang="ru-RU" b="1"/>
              <a:t> </a:t>
            </a:r>
          </a:p>
        </p:txBody>
      </p:sp>
      <p:sp>
        <p:nvSpPr>
          <p:cNvPr id="7172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68313" y="3500438"/>
            <a:ext cx="8351837" cy="936625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ru-RU" b="1" i="1"/>
              <a:t>б.   Можно быстро проехать переезд.</a:t>
            </a:r>
            <a:r>
              <a:rPr lang="ru-RU" b="1"/>
              <a:t> </a:t>
            </a:r>
          </a:p>
        </p:txBody>
      </p:sp>
      <p:sp>
        <p:nvSpPr>
          <p:cNvPr id="7173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68313" y="4724400"/>
            <a:ext cx="8351837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ru-RU" b="1" i="1"/>
              <a:t>с.  Нельзя въезжать на переезд.</a:t>
            </a:r>
            <a:r>
              <a:rPr lang="ru-RU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0"/>
            <a:ext cx="9144000" cy="1143000"/>
          </a:xfrm>
          <a:effectLst>
            <a:outerShdw dist="35921" dir="2700000" algn="ctr" rotWithShape="0">
              <a:schemeClr val="tx2"/>
            </a:outerShdw>
          </a:effectLst>
        </p:spPr>
        <p:txBody>
          <a:bodyPr/>
          <a:lstStyle/>
          <a:p>
            <a:r>
              <a:rPr lang="ru-RU" sz="3200" b="1" i="1" dirty="0">
                <a:solidFill>
                  <a:srgbClr val="FF3300"/>
                </a:solidFill>
              </a:rPr>
              <a:t>5. При движении по шоссе велосипедист:</a:t>
            </a:r>
            <a:r>
              <a:rPr lang="ru-RU" sz="4000" dirty="0"/>
              <a:t> </a:t>
            </a:r>
          </a:p>
        </p:txBody>
      </p:sp>
      <p:sp>
        <p:nvSpPr>
          <p:cNvPr id="8195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95288" y="3213100"/>
            <a:ext cx="8351837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ru-RU" b="1" i="1"/>
              <a:t>б.   Может ехать, не держась за руль, лишь </a:t>
            </a:r>
          </a:p>
          <a:p>
            <a:pPr marL="342900" indent="-342900" algn="ctr"/>
            <a:r>
              <a:rPr lang="ru-RU" b="1" i="1"/>
              <a:t>в том случае, если вблизи нет ни одного транспортного средства.</a:t>
            </a:r>
            <a:r>
              <a:rPr lang="ru-RU" b="1"/>
              <a:t> </a:t>
            </a:r>
          </a:p>
        </p:txBody>
      </p:sp>
      <p:sp>
        <p:nvSpPr>
          <p:cNvPr id="8196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95288" y="4868863"/>
            <a:ext cx="8351837" cy="1042987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ru-RU" b="1" i="1"/>
              <a:t>с</a:t>
            </a:r>
            <a:r>
              <a:rPr lang="ru-RU" i="1"/>
              <a:t>.  </a:t>
            </a:r>
            <a:r>
              <a:rPr lang="ru-RU" b="1" i="1"/>
              <a:t>Может не держаться за руль, но обе ноги </a:t>
            </a:r>
          </a:p>
          <a:p>
            <a:pPr marL="342900" indent="-342900" algn="ctr"/>
            <a:r>
              <a:rPr lang="ru-RU" b="1" i="1"/>
              <a:t>должны быть всё время на педалях.</a:t>
            </a:r>
            <a:r>
              <a:rPr lang="ru-RU" b="1"/>
              <a:t> </a:t>
            </a:r>
          </a:p>
        </p:txBody>
      </p:sp>
      <p:sp>
        <p:nvSpPr>
          <p:cNvPr id="8197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68313" y="1628775"/>
            <a:ext cx="8135937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buFontTx/>
              <a:buAutoNum type="alphaLcPeriod"/>
            </a:pPr>
            <a:r>
              <a:rPr lang="ru-RU" b="1" i="1"/>
              <a:t>Ни в коем случае не имеет права ехать, не держась за руль.</a:t>
            </a:r>
            <a:r>
              <a:rPr lang="ru-RU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428604"/>
            <a:ext cx="8229600" cy="1433514"/>
          </a:xfrm>
          <a:effectLst>
            <a:outerShdw dist="35921" dir="2700000" algn="ctr" rotWithShape="0">
              <a:schemeClr val="tx2"/>
            </a:outerShdw>
          </a:effectLst>
        </p:spPr>
        <p:txBody>
          <a:bodyPr>
            <a:normAutofit fontScale="90000"/>
          </a:bodyPr>
          <a:lstStyle/>
          <a:p>
            <a:r>
              <a:rPr lang="ru-RU" sz="3200" b="1" i="1" dirty="0">
                <a:solidFill>
                  <a:srgbClr val="FF3300"/>
                </a:solidFill>
              </a:rPr>
              <a:t>6. Когда на улице есть велосипедная дорожка и висит знак “Велосипедная дорожка”, велосипедист:</a:t>
            </a:r>
            <a:r>
              <a:rPr lang="ru-RU" sz="4000" dirty="0"/>
              <a:t> </a:t>
            </a:r>
          </a:p>
        </p:txBody>
      </p:sp>
      <p:sp>
        <p:nvSpPr>
          <p:cNvPr id="9219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1188" y="4508500"/>
            <a:ext cx="7704137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i="1"/>
              <a:t>б.  Может ехать по проезжей части.</a:t>
            </a:r>
            <a:r>
              <a:rPr lang="ru-RU" b="1"/>
              <a:t> </a:t>
            </a:r>
          </a:p>
        </p:txBody>
      </p:sp>
      <p:sp>
        <p:nvSpPr>
          <p:cNvPr id="9220" name="AutoShape 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684213" y="2420938"/>
            <a:ext cx="7559675" cy="1042987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buFontTx/>
              <a:buAutoNum type="alphaLcPeriod"/>
            </a:pPr>
            <a:r>
              <a:rPr lang="ru-RU" b="1" i="1"/>
              <a:t>Должен ехать по ней.</a:t>
            </a:r>
            <a:r>
              <a:rPr lang="ru-RU" b="1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428604"/>
            <a:ext cx="9144000" cy="1498600"/>
          </a:xfrm>
          <a:effectLst>
            <a:outerShdw dist="35921" dir="2700000" algn="ctr" rotWithShape="0">
              <a:schemeClr val="tx2"/>
            </a:outerShdw>
          </a:effectLst>
        </p:spPr>
        <p:txBody>
          <a:bodyPr>
            <a:normAutofit fontScale="90000"/>
          </a:bodyPr>
          <a:lstStyle/>
          <a:p>
            <a:r>
              <a:rPr lang="ru-RU" sz="3200" b="1" i="1" dirty="0">
                <a:solidFill>
                  <a:srgbClr val="FF3300"/>
                </a:solidFill>
              </a:rPr>
              <a:t>7. Управлять велосипедом при движении </a:t>
            </a:r>
            <a:r>
              <a:rPr lang="ru-RU" sz="3200" b="1" i="1" dirty="0" smtClean="0">
                <a:solidFill>
                  <a:srgbClr val="FF3300"/>
                </a:solidFill>
              </a:rPr>
              <a:t/>
            </a:r>
            <a:br>
              <a:rPr lang="ru-RU" sz="3200" b="1" i="1" dirty="0" smtClean="0">
                <a:solidFill>
                  <a:srgbClr val="FF3300"/>
                </a:solidFill>
              </a:rPr>
            </a:br>
            <a:r>
              <a:rPr lang="ru-RU" sz="3200" b="1" i="1" dirty="0" smtClean="0">
                <a:solidFill>
                  <a:srgbClr val="FF3300"/>
                </a:solidFill>
              </a:rPr>
              <a:t>по </a:t>
            </a:r>
            <a:r>
              <a:rPr lang="ru-RU" sz="3200" b="1" i="1" dirty="0">
                <a:solidFill>
                  <a:srgbClr val="FF3300"/>
                </a:solidFill>
              </a:rPr>
              <a:t>улицам городов, населённых пунктов, велосипедным дорожкам разрешается:</a:t>
            </a:r>
            <a:r>
              <a:rPr lang="ru-RU" sz="4000" dirty="0"/>
              <a:t> </a:t>
            </a:r>
          </a:p>
        </p:txBody>
      </p:sp>
      <p:sp>
        <p:nvSpPr>
          <p:cNvPr id="10243" name="AutoShape 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611188" y="2492375"/>
            <a:ext cx="7561262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buFontTx/>
              <a:buAutoNum type="alphaLcPeriod"/>
            </a:pPr>
            <a:r>
              <a:rPr lang="ru-RU" b="1" i="1"/>
              <a:t>Не моложе 14 лет.</a:t>
            </a:r>
            <a:r>
              <a:rPr lang="ru-RU" b="1"/>
              <a:t> </a:t>
            </a:r>
          </a:p>
        </p:txBody>
      </p:sp>
      <p:sp>
        <p:nvSpPr>
          <p:cNvPr id="10244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4508500"/>
            <a:ext cx="7488237" cy="1042988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ru-RU" b="1" i="1" dirty="0"/>
              <a:t>б.  Не моложе 16 лет.</a:t>
            </a:r>
            <a:r>
              <a:rPr lang="ru-RU" b="1" dirty="0"/>
              <a:t> </a:t>
            </a:r>
          </a:p>
        </p:txBody>
      </p:sp>
      <p:pic>
        <p:nvPicPr>
          <p:cNvPr id="5" name="Picture 8" descr="j0432675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5113" y="5949950"/>
            <a:ext cx="1258887" cy="9080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79" name="Freeform 27"/>
          <p:cNvSpPr>
            <a:spLocks/>
          </p:cNvSpPr>
          <p:nvPr/>
        </p:nvSpPr>
        <p:spPr bwMode="auto">
          <a:xfrm>
            <a:off x="7308850" y="5229225"/>
            <a:ext cx="720725" cy="1295400"/>
          </a:xfrm>
          <a:custGeom>
            <a:avLst/>
            <a:gdLst/>
            <a:ahLst/>
            <a:cxnLst>
              <a:cxn ang="0">
                <a:pos x="454" y="0"/>
              </a:cxn>
              <a:cxn ang="0">
                <a:pos x="409" y="227"/>
              </a:cxn>
              <a:cxn ang="0">
                <a:pos x="182" y="363"/>
              </a:cxn>
              <a:cxn ang="0">
                <a:pos x="91" y="635"/>
              </a:cxn>
              <a:cxn ang="0">
                <a:pos x="0" y="816"/>
              </a:cxn>
            </a:cxnLst>
            <a:rect l="0" t="0" r="r" b="b"/>
            <a:pathLst>
              <a:path w="454" h="816">
                <a:moveTo>
                  <a:pt x="454" y="0"/>
                </a:moveTo>
                <a:cubicBezTo>
                  <a:pt x="454" y="83"/>
                  <a:pt x="454" y="167"/>
                  <a:pt x="409" y="227"/>
                </a:cubicBezTo>
                <a:cubicBezTo>
                  <a:pt x="364" y="287"/>
                  <a:pt x="235" y="295"/>
                  <a:pt x="182" y="363"/>
                </a:cubicBezTo>
                <a:cubicBezTo>
                  <a:pt x="129" y="431"/>
                  <a:pt x="121" y="559"/>
                  <a:pt x="91" y="635"/>
                </a:cubicBezTo>
                <a:cubicBezTo>
                  <a:pt x="61" y="711"/>
                  <a:pt x="30" y="763"/>
                  <a:pt x="0" y="81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72" name="Freeform 20"/>
          <p:cNvSpPr>
            <a:spLocks/>
          </p:cNvSpPr>
          <p:nvPr/>
        </p:nvSpPr>
        <p:spPr bwMode="auto">
          <a:xfrm>
            <a:off x="5000628" y="2714620"/>
            <a:ext cx="720725" cy="852487"/>
          </a:xfrm>
          <a:custGeom>
            <a:avLst/>
            <a:gdLst/>
            <a:ahLst/>
            <a:cxnLst>
              <a:cxn ang="0">
                <a:pos x="454" y="0"/>
              </a:cxn>
              <a:cxn ang="0">
                <a:pos x="227" y="499"/>
              </a:cxn>
              <a:cxn ang="0">
                <a:pos x="45" y="227"/>
              </a:cxn>
              <a:cxn ang="0">
                <a:pos x="0" y="181"/>
              </a:cxn>
            </a:cxnLst>
            <a:rect l="0" t="0" r="r" b="b"/>
            <a:pathLst>
              <a:path w="454" h="537">
                <a:moveTo>
                  <a:pt x="454" y="0"/>
                </a:moveTo>
                <a:cubicBezTo>
                  <a:pt x="374" y="230"/>
                  <a:pt x="295" y="461"/>
                  <a:pt x="227" y="499"/>
                </a:cubicBezTo>
                <a:cubicBezTo>
                  <a:pt x="159" y="537"/>
                  <a:pt x="83" y="280"/>
                  <a:pt x="45" y="227"/>
                </a:cubicBezTo>
                <a:cubicBezTo>
                  <a:pt x="7" y="174"/>
                  <a:pt x="3" y="177"/>
                  <a:pt x="0" y="18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71" name="Freeform 19"/>
          <p:cNvSpPr>
            <a:spLocks/>
          </p:cNvSpPr>
          <p:nvPr/>
        </p:nvSpPr>
        <p:spPr bwMode="auto">
          <a:xfrm>
            <a:off x="3571868" y="2786058"/>
            <a:ext cx="550862" cy="863600"/>
          </a:xfrm>
          <a:custGeom>
            <a:avLst/>
            <a:gdLst/>
            <a:ahLst/>
            <a:cxnLst>
              <a:cxn ang="0">
                <a:pos x="30" y="0"/>
              </a:cxn>
              <a:cxn ang="0">
                <a:pos x="30" y="318"/>
              </a:cxn>
              <a:cxn ang="0">
                <a:pos x="211" y="363"/>
              </a:cxn>
              <a:cxn ang="0">
                <a:pos x="347" y="544"/>
              </a:cxn>
            </a:cxnLst>
            <a:rect l="0" t="0" r="r" b="b"/>
            <a:pathLst>
              <a:path w="347" h="544">
                <a:moveTo>
                  <a:pt x="30" y="0"/>
                </a:moveTo>
                <a:cubicBezTo>
                  <a:pt x="15" y="129"/>
                  <a:pt x="0" y="258"/>
                  <a:pt x="30" y="318"/>
                </a:cubicBezTo>
                <a:cubicBezTo>
                  <a:pt x="60" y="378"/>
                  <a:pt x="158" y="325"/>
                  <a:pt x="211" y="363"/>
                </a:cubicBezTo>
                <a:cubicBezTo>
                  <a:pt x="264" y="401"/>
                  <a:pt x="305" y="472"/>
                  <a:pt x="347" y="5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54" name="Oval 2"/>
          <p:cNvSpPr>
            <a:spLocks noChangeArrowheads="1"/>
          </p:cNvSpPr>
          <p:nvPr/>
        </p:nvSpPr>
        <p:spPr bwMode="auto">
          <a:xfrm>
            <a:off x="357158" y="857232"/>
            <a:ext cx="1512888" cy="2232025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55" name="Oval 3"/>
          <p:cNvSpPr>
            <a:spLocks noChangeArrowheads="1"/>
          </p:cNvSpPr>
          <p:nvPr/>
        </p:nvSpPr>
        <p:spPr bwMode="auto">
          <a:xfrm>
            <a:off x="2643174" y="1071546"/>
            <a:ext cx="1368425" cy="1946274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5000628" y="1000108"/>
            <a:ext cx="1441450" cy="1871664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3558" name="Oval 6"/>
          <p:cNvSpPr>
            <a:spLocks noChangeArrowheads="1"/>
          </p:cNvSpPr>
          <p:nvPr/>
        </p:nvSpPr>
        <p:spPr bwMode="auto">
          <a:xfrm>
            <a:off x="323850" y="3716338"/>
            <a:ext cx="1368425" cy="180022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3560" name="Oval 8"/>
          <p:cNvSpPr>
            <a:spLocks noChangeArrowheads="1"/>
          </p:cNvSpPr>
          <p:nvPr/>
        </p:nvSpPr>
        <p:spPr bwMode="auto">
          <a:xfrm>
            <a:off x="7286644" y="3429000"/>
            <a:ext cx="1463656" cy="2071701"/>
          </a:xfrm>
          <a:prstGeom prst="ellipse">
            <a:avLst/>
          </a:prstGeom>
          <a:solidFill>
            <a:srgbClr val="FF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61" name="Oval 9"/>
          <p:cNvSpPr>
            <a:spLocks noChangeArrowheads="1"/>
          </p:cNvSpPr>
          <p:nvPr/>
        </p:nvSpPr>
        <p:spPr bwMode="auto">
          <a:xfrm>
            <a:off x="2714612" y="3571876"/>
            <a:ext cx="1441450" cy="2016125"/>
          </a:xfrm>
          <a:prstGeom prst="ellipse">
            <a:avLst/>
          </a:prstGeom>
          <a:gradFill rotWithShape="1">
            <a:gsLst>
              <a:gs pos="0">
                <a:srgbClr val="3366FF"/>
              </a:gs>
              <a:gs pos="100000">
                <a:srgbClr val="3366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62" name="Oval 10"/>
          <p:cNvSpPr>
            <a:spLocks noChangeArrowheads="1"/>
          </p:cNvSpPr>
          <p:nvPr/>
        </p:nvSpPr>
        <p:spPr bwMode="auto">
          <a:xfrm>
            <a:off x="7308850" y="549275"/>
            <a:ext cx="1295400" cy="2087563"/>
          </a:xfrm>
          <a:prstGeom prst="ellipse">
            <a:avLst/>
          </a:prstGeom>
          <a:solidFill>
            <a:srgbClr val="00B0F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63" name="Oval 11"/>
          <p:cNvSpPr>
            <a:spLocks noChangeArrowheads="1"/>
          </p:cNvSpPr>
          <p:nvPr/>
        </p:nvSpPr>
        <p:spPr bwMode="auto">
          <a:xfrm>
            <a:off x="5214942" y="3429000"/>
            <a:ext cx="1441450" cy="216058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3564" name="WordArt 12"/>
          <p:cNvSpPr>
            <a:spLocks noChangeArrowheads="1" noChangeShapeType="1" noTextEdit="1"/>
          </p:cNvSpPr>
          <p:nvPr/>
        </p:nvSpPr>
        <p:spPr bwMode="auto">
          <a:xfrm>
            <a:off x="714348" y="1357298"/>
            <a:ext cx="792162" cy="822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Д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23566" name="WordArt 14"/>
          <p:cNvSpPr>
            <a:spLocks noChangeArrowheads="1" noChangeShapeType="1" noTextEdit="1"/>
          </p:cNvSpPr>
          <p:nvPr/>
        </p:nvSpPr>
        <p:spPr bwMode="auto">
          <a:xfrm>
            <a:off x="2786050" y="1500174"/>
            <a:ext cx="936625" cy="8620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З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23567" name="WordArt 15"/>
          <p:cNvSpPr>
            <a:spLocks noChangeArrowheads="1" noChangeShapeType="1" noTextEdit="1"/>
          </p:cNvSpPr>
          <p:nvPr/>
        </p:nvSpPr>
        <p:spPr bwMode="auto">
          <a:xfrm>
            <a:off x="5357818" y="1571612"/>
            <a:ext cx="792163" cy="822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В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23568" name="WordArt 16"/>
          <p:cNvSpPr>
            <a:spLocks noChangeArrowheads="1" noChangeShapeType="1" noTextEdit="1"/>
          </p:cNvSpPr>
          <p:nvPr/>
        </p:nvSpPr>
        <p:spPr bwMode="auto">
          <a:xfrm>
            <a:off x="7596188" y="1000108"/>
            <a:ext cx="792162" cy="94775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Arial"/>
                <a:cs typeface="Arial"/>
              </a:rPr>
              <a:t>О</a:t>
            </a:r>
          </a:p>
        </p:txBody>
      </p:sp>
      <p:sp>
        <p:nvSpPr>
          <p:cNvPr id="23569" name="Freeform 17"/>
          <p:cNvSpPr>
            <a:spLocks/>
          </p:cNvSpPr>
          <p:nvPr/>
        </p:nvSpPr>
        <p:spPr bwMode="auto">
          <a:xfrm>
            <a:off x="539750" y="2708275"/>
            <a:ext cx="947738" cy="720725"/>
          </a:xfrm>
          <a:custGeom>
            <a:avLst/>
            <a:gdLst/>
            <a:ahLst/>
            <a:cxnLst>
              <a:cxn ang="0">
                <a:pos x="317" y="0"/>
              </a:cxn>
              <a:cxn ang="0">
                <a:pos x="544" y="273"/>
              </a:cxn>
              <a:cxn ang="0">
                <a:pos x="0" y="454"/>
              </a:cxn>
            </a:cxnLst>
            <a:rect l="0" t="0" r="r" b="b"/>
            <a:pathLst>
              <a:path w="597" h="454">
                <a:moveTo>
                  <a:pt x="317" y="0"/>
                </a:moveTo>
                <a:cubicBezTo>
                  <a:pt x="457" y="98"/>
                  <a:pt x="597" y="197"/>
                  <a:pt x="544" y="273"/>
                </a:cubicBezTo>
                <a:cubicBezTo>
                  <a:pt x="491" y="349"/>
                  <a:pt x="91" y="424"/>
                  <a:pt x="0" y="45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74" name="Freeform 22"/>
          <p:cNvSpPr>
            <a:spLocks/>
          </p:cNvSpPr>
          <p:nvPr/>
        </p:nvSpPr>
        <p:spPr bwMode="auto">
          <a:xfrm>
            <a:off x="7824788" y="2636838"/>
            <a:ext cx="923925" cy="936625"/>
          </a:xfrm>
          <a:custGeom>
            <a:avLst/>
            <a:gdLst/>
            <a:ahLst/>
            <a:cxnLst>
              <a:cxn ang="0">
                <a:pos x="83" y="0"/>
              </a:cxn>
              <a:cxn ang="0">
                <a:pos x="83" y="181"/>
              </a:cxn>
              <a:cxn ang="0">
                <a:pos x="582" y="590"/>
              </a:cxn>
            </a:cxnLst>
            <a:rect l="0" t="0" r="r" b="b"/>
            <a:pathLst>
              <a:path w="582" h="590">
                <a:moveTo>
                  <a:pt x="83" y="0"/>
                </a:moveTo>
                <a:cubicBezTo>
                  <a:pt x="41" y="41"/>
                  <a:pt x="0" y="83"/>
                  <a:pt x="83" y="181"/>
                </a:cubicBezTo>
                <a:cubicBezTo>
                  <a:pt x="166" y="279"/>
                  <a:pt x="499" y="522"/>
                  <a:pt x="582" y="59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75" name="Freeform 23"/>
          <p:cNvSpPr>
            <a:spLocks/>
          </p:cNvSpPr>
          <p:nvPr/>
        </p:nvSpPr>
        <p:spPr bwMode="auto">
          <a:xfrm>
            <a:off x="179388" y="5516563"/>
            <a:ext cx="1357312" cy="1020762"/>
          </a:xfrm>
          <a:custGeom>
            <a:avLst/>
            <a:gdLst/>
            <a:ahLst/>
            <a:cxnLst>
              <a:cxn ang="0">
                <a:pos x="514" y="0"/>
              </a:cxn>
              <a:cxn ang="0">
                <a:pos x="787" y="363"/>
              </a:cxn>
              <a:cxn ang="0">
                <a:pos x="106" y="635"/>
              </a:cxn>
              <a:cxn ang="0">
                <a:pos x="152" y="409"/>
              </a:cxn>
              <a:cxn ang="0">
                <a:pos x="61" y="409"/>
              </a:cxn>
            </a:cxnLst>
            <a:rect l="0" t="0" r="r" b="b"/>
            <a:pathLst>
              <a:path w="855" h="643">
                <a:moveTo>
                  <a:pt x="514" y="0"/>
                </a:moveTo>
                <a:cubicBezTo>
                  <a:pt x="684" y="128"/>
                  <a:pt x="855" y="257"/>
                  <a:pt x="787" y="363"/>
                </a:cubicBezTo>
                <a:cubicBezTo>
                  <a:pt x="719" y="469"/>
                  <a:pt x="212" y="627"/>
                  <a:pt x="106" y="635"/>
                </a:cubicBezTo>
                <a:cubicBezTo>
                  <a:pt x="0" y="643"/>
                  <a:pt x="159" y="447"/>
                  <a:pt x="152" y="409"/>
                </a:cubicBezTo>
                <a:cubicBezTo>
                  <a:pt x="145" y="371"/>
                  <a:pt x="103" y="390"/>
                  <a:pt x="61" y="40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76" name="Freeform 24"/>
          <p:cNvSpPr>
            <a:spLocks/>
          </p:cNvSpPr>
          <p:nvPr/>
        </p:nvSpPr>
        <p:spPr bwMode="auto">
          <a:xfrm>
            <a:off x="3667960" y="5429264"/>
            <a:ext cx="550862" cy="863600"/>
          </a:xfrm>
          <a:custGeom>
            <a:avLst/>
            <a:gdLst/>
            <a:ahLst/>
            <a:cxnLst>
              <a:cxn ang="0">
                <a:pos x="30" y="0"/>
              </a:cxn>
              <a:cxn ang="0">
                <a:pos x="30" y="318"/>
              </a:cxn>
              <a:cxn ang="0">
                <a:pos x="211" y="363"/>
              </a:cxn>
              <a:cxn ang="0">
                <a:pos x="347" y="544"/>
              </a:cxn>
            </a:cxnLst>
            <a:rect l="0" t="0" r="r" b="b"/>
            <a:pathLst>
              <a:path w="347" h="544">
                <a:moveTo>
                  <a:pt x="30" y="0"/>
                </a:moveTo>
                <a:cubicBezTo>
                  <a:pt x="15" y="129"/>
                  <a:pt x="0" y="258"/>
                  <a:pt x="30" y="318"/>
                </a:cubicBezTo>
                <a:cubicBezTo>
                  <a:pt x="60" y="378"/>
                  <a:pt x="158" y="325"/>
                  <a:pt x="211" y="363"/>
                </a:cubicBezTo>
                <a:cubicBezTo>
                  <a:pt x="264" y="401"/>
                  <a:pt x="305" y="472"/>
                  <a:pt x="347" y="5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78" name="Freeform 26"/>
          <p:cNvSpPr>
            <a:spLocks/>
          </p:cNvSpPr>
          <p:nvPr/>
        </p:nvSpPr>
        <p:spPr bwMode="auto">
          <a:xfrm>
            <a:off x="5572132" y="5572140"/>
            <a:ext cx="947738" cy="720725"/>
          </a:xfrm>
          <a:custGeom>
            <a:avLst/>
            <a:gdLst/>
            <a:ahLst/>
            <a:cxnLst>
              <a:cxn ang="0">
                <a:pos x="317" y="0"/>
              </a:cxn>
              <a:cxn ang="0">
                <a:pos x="544" y="273"/>
              </a:cxn>
              <a:cxn ang="0">
                <a:pos x="0" y="454"/>
              </a:cxn>
            </a:cxnLst>
            <a:rect l="0" t="0" r="r" b="b"/>
            <a:pathLst>
              <a:path w="597" h="454">
                <a:moveTo>
                  <a:pt x="317" y="0"/>
                </a:moveTo>
                <a:cubicBezTo>
                  <a:pt x="457" y="98"/>
                  <a:pt x="597" y="197"/>
                  <a:pt x="544" y="273"/>
                </a:cubicBezTo>
                <a:cubicBezTo>
                  <a:pt x="491" y="349"/>
                  <a:pt x="91" y="424"/>
                  <a:pt x="0" y="45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80" name="WordArt 28"/>
          <p:cNvSpPr>
            <a:spLocks noChangeArrowheads="1" noChangeShapeType="1" noTextEdit="1"/>
          </p:cNvSpPr>
          <p:nvPr/>
        </p:nvSpPr>
        <p:spPr bwMode="auto">
          <a:xfrm>
            <a:off x="611188" y="4221163"/>
            <a:ext cx="792162" cy="7508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О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23581" name="WordArt 29"/>
          <p:cNvSpPr>
            <a:spLocks noChangeArrowheads="1" noChangeShapeType="1" noTextEdit="1"/>
          </p:cNvSpPr>
          <p:nvPr/>
        </p:nvSpPr>
        <p:spPr bwMode="auto">
          <a:xfrm>
            <a:off x="3143240" y="4143380"/>
            <a:ext cx="792162" cy="822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Р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23583" name="WordArt 31"/>
          <p:cNvSpPr>
            <a:spLocks noChangeArrowheads="1" noChangeShapeType="1" noTextEdit="1"/>
          </p:cNvSpPr>
          <p:nvPr/>
        </p:nvSpPr>
        <p:spPr bwMode="auto">
          <a:xfrm>
            <a:off x="5572132" y="4214818"/>
            <a:ext cx="792163" cy="7508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Е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23584" name="WordArt 32"/>
          <p:cNvSpPr>
            <a:spLocks noChangeArrowheads="1" noChangeShapeType="1" noTextEdit="1"/>
          </p:cNvSpPr>
          <p:nvPr/>
        </p:nvSpPr>
        <p:spPr bwMode="auto">
          <a:xfrm>
            <a:off x="7740650" y="4076700"/>
            <a:ext cx="792163" cy="719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Ь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857356" y="214290"/>
            <a:ext cx="55679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C0000"/>
                </a:solidFill>
                <a:effectLst/>
                <a:latin typeface="Arial" pitchFamily="34" charset="0"/>
                <a:ea typeface="Times New Roman" pitchFamily="18" charset="0"/>
              </a:rPr>
              <a:t>КОНКУРС «Собери слово»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rgbClr val="CC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75" name="Freeform 23"/>
          <p:cNvSpPr>
            <a:spLocks/>
          </p:cNvSpPr>
          <p:nvPr/>
        </p:nvSpPr>
        <p:spPr bwMode="auto">
          <a:xfrm>
            <a:off x="3571868" y="5837238"/>
            <a:ext cx="1357312" cy="1020762"/>
          </a:xfrm>
          <a:custGeom>
            <a:avLst/>
            <a:gdLst/>
            <a:ahLst/>
            <a:cxnLst>
              <a:cxn ang="0">
                <a:pos x="514" y="0"/>
              </a:cxn>
              <a:cxn ang="0">
                <a:pos x="787" y="363"/>
              </a:cxn>
              <a:cxn ang="0">
                <a:pos x="106" y="635"/>
              </a:cxn>
              <a:cxn ang="0">
                <a:pos x="152" y="409"/>
              </a:cxn>
              <a:cxn ang="0">
                <a:pos x="61" y="409"/>
              </a:cxn>
            </a:cxnLst>
            <a:rect l="0" t="0" r="r" b="b"/>
            <a:pathLst>
              <a:path w="855" h="643">
                <a:moveTo>
                  <a:pt x="514" y="0"/>
                </a:moveTo>
                <a:cubicBezTo>
                  <a:pt x="684" y="128"/>
                  <a:pt x="855" y="257"/>
                  <a:pt x="787" y="363"/>
                </a:cubicBezTo>
                <a:cubicBezTo>
                  <a:pt x="719" y="469"/>
                  <a:pt x="212" y="627"/>
                  <a:pt x="106" y="635"/>
                </a:cubicBezTo>
                <a:cubicBezTo>
                  <a:pt x="0" y="643"/>
                  <a:pt x="159" y="447"/>
                  <a:pt x="152" y="409"/>
                </a:cubicBezTo>
                <a:cubicBezTo>
                  <a:pt x="145" y="371"/>
                  <a:pt x="103" y="390"/>
                  <a:pt x="61" y="40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72" name="Freeform 20"/>
          <p:cNvSpPr>
            <a:spLocks/>
          </p:cNvSpPr>
          <p:nvPr/>
        </p:nvSpPr>
        <p:spPr bwMode="auto">
          <a:xfrm>
            <a:off x="7643834" y="3643314"/>
            <a:ext cx="720725" cy="852487"/>
          </a:xfrm>
          <a:custGeom>
            <a:avLst/>
            <a:gdLst/>
            <a:ahLst/>
            <a:cxnLst>
              <a:cxn ang="0">
                <a:pos x="454" y="0"/>
              </a:cxn>
              <a:cxn ang="0">
                <a:pos x="227" y="499"/>
              </a:cxn>
              <a:cxn ang="0">
                <a:pos x="45" y="227"/>
              </a:cxn>
              <a:cxn ang="0">
                <a:pos x="0" y="181"/>
              </a:cxn>
            </a:cxnLst>
            <a:rect l="0" t="0" r="r" b="b"/>
            <a:pathLst>
              <a:path w="454" h="537">
                <a:moveTo>
                  <a:pt x="454" y="0"/>
                </a:moveTo>
                <a:cubicBezTo>
                  <a:pt x="374" y="230"/>
                  <a:pt x="295" y="461"/>
                  <a:pt x="227" y="499"/>
                </a:cubicBezTo>
                <a:cubicBezTo>
                  <a:pt x="159" y="537"/>
                  <a:pt x="83" y="280"/>
                  <a:pt x="45" y="227"/>
                </a:cubicBezTo>
                <a:cubicBezTo>
                  <a:pt x="7" y="174"/>
                  <a:pt x="3" y="177"/>
                  <a:pt x="0" y="18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71" name="Freeform 19"/>
          <p:cNvSpPr>
            <a:spLocks/>
          </p:cNvSpPr>
          <p:nvPr/>
        </p:nvSpPr>
        <p:spPr bwMode="auto">
          <a:xfrm>
            <a:off x="1643042" y="4071942"/>
            <a:ext cx="550862" cy="863600"/>
          </a:xfrm>
          <a:custGeom>
            <a:avLst/>
            <a:gdLst/>
            <a:ahLst/>
            <a:cxnLst>
              <a:cxn ang="0">
                <a:pos x="30" y="0"/>
              </a:cxn>
              <a:cxn ang="0">
                <a:pos x="30" y="318"/>
              </a:cxn>
              <a:cxn ang="0">
                <a:pos x="211" y="363"/>
              </a:cxn>
              <a:cxn ang="0">
                <a:pos x="347" y="544"/>
              </a:cxn>
            </a:cxnLst>
            <a:rect l="0" t="0" r="r" b="b"/>
            <a:pathLst>
              <a:path w="347" h="544">
                <a:moveTo>
                  <a:pt x="30" y="0"/>
                </a:moveTo>
                <a:cubicBezTo>
                  <a:pt x="15" y="129"/>
                  <a:pt x="0" y="258"/>
                  <a:pt x="30" y="318"/>
                </a:cubicBezTo>
                <a:cubicBezTo>
                  <a:pt x="60" y="378"/>
                  <a:pt x="158" y="325"/>
                  <a:pt x="211" y="363"/>
                </a:cubicBezTo>
                <a:cubicBezTo>
                  <a:pt x="264" y="401"/>
                  <a:pt x="305" y="472"/>
                  <a:pt x="347" y="5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54" name="Oval 2"/>
          <p:cNvSpPr>
            <a:spLocks noChangeArrowheads="1"/>
          </p:cNvSpPr>
          <p:nvPr/>
        </p:nvSpPr>
        <p:spPr bwMode="auto">
          <a:xfrm>
            <a:off x="1214414" y="2000240"/>
            <a:ext cx="1512888" cy="2232025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55" name="Oval 3"/>
          <p:cNvSpPr>
            <a:spLocks noChangeArrowheads="1"/>
          </p:cNvSpPr>
          <p:nvPr/>
        </p:nvSpPr>
        <p:spPr bwMode="auto">
          <a:xfrm>
            <a:off x="214282" y="642918"/>
            <a:ext cx="1368425" cy="2160588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6000760" y="3643314"/>
            <a:ext cx="1441450" cy="1728788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 dirty="0"/>
          </a:p>
        </p:txBody>
      </p:sp>
      <p:sp>
        <p:nvSpPr>
          <p:cNvPr id="23558" name="Oval 6"/>
          <p:cNvSpPr>
            <a:spLocks noChangeArrowheads="1"/>
          </p:cNvSpPr>
          <p:nvPr/>
        </p:nvSpPr>
        <p:spPr bwMode="auto">
          <a:xfrm>
            <a:off x="2285984" y="3714752"/>
            <a:ext cx="1368425" cy="180022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3560" name="Oval 8"/>
          <p:cNvSpPr>
            <a:spLocks noChangeArrowheads="1"/>
          </p:cNvSpPr>
          <p:nvPr/>
        </p:nvSpPr>
        <p:spPr bwMode="auto">
          <a:xfrm>
            <a:off x="6786578" y="2000240"/>
            <a:ext cx="1370012" cy="1927239"/>
          </a:xfrm>
          <a:prstGeom prst="ellipse">
            <a:avLst/>
          </a:prstGeom>
          <a:solidFill>
            <a:srgbClr val="FF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61" name="Oval 9"/>
          <p:cNvSpPr>
            <a:spLocks noChangeArrowheads="1"/>
          </p:cNvSpPr>
          <p:nvPr/>
        </p:nvSpPr>
        <p:spPr bwMode="auto">
          <a:xfrm>
            <a:off x="3500430" y="4572008"/>
            <a:ext cx="1441450" cy="2016125"/>
          </a:xfrm>
          <a:prstGeom prst="ellipse">
            <a:avLst/>
          </a:prstGeom>
          <a:gradFill rotWithShape="1">
            <a:gsLst>
              <a:gs pos="0">
                <a:srgbClr val="3366FF"/>
              </a:gs>
              <a:gs pos="100000">
                <a:srgbClr val="3366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62" name="Oval 10"/>
          <p:cNvSpPr>
            <a:spLocks noChangeArrowheads="1"/>
          </p:cNvSpPr>
          <p:nvPr/>
        </p:nvSpPr>
        <p:spPr bwMode="auto">
          <a:xfrm>
            <a:off x="4929190" y="4572008"/>
            <a:ext cx="1295400" cy="2087563"/>
          </a:xfrm>
          <a:prstGeom prst="ellipse">
            <a:avLst/>
          </a:prstGeom>
          <a:solidFill>
            <a:srgbClr val="00B0F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63" name="Oval 11"/>
          <p:cNvSpPr>
            <a:spLocks noChangeArrowheads="1"/>
          </p:cNvSpPr>
          <p:nvPr/>
        </p:nvSpPr>
        <p:spPr bwMode="auto">
          <a:xfrm>
            <a:off x="7702550" y="428604"/>
            <a:ext cx="1441450" cy="216058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3564" name="WordArt 12"/>
          <p:cNvSpPr>
            <a:spLocks noChangeArrowheads="1" noChangeShapeType="1" noTextEdit="1"/>
          </p:cNvSpPr>
          <p:nvPr/>
        </p:nvSpPr>
        <p:spPr bwMode="auto">
          <a:xfrm>
            <a:off x="1571604" y="2714620"/>
            <a:ext cx="792162" cy="822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Д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23566" name="WordArt 14"/>
          <p:cNvSpPr>
            <a:spLocks noChangeArrowheads="1" noChangeShapeType="1" noTextEdit="1"/>
          </p:cNvSpPr>
          <p:nvPr/>
        </p:nvSpPr>
        <p:spPr bwMode="auto">
          <a:xfrm>
            <a:off x="428596" y="1285860"/>
            <a:ext cx="936625" cy="8620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З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23567" name="WordArt 15"/>
          <p:cNvSpPr>
            <a:spLocks noChangeArrowheads="1" noChangeShapeType="1" noTextEdit="1"/>
          </p:cNvSpPr>
          <p:nvPr/>
        </p:nvSpPr>
        <p:spPr bwMode="auto">
          <a:xfrm>
            <a:off x="6357950" y="4000504"/>
            <a:ext cx="792163" cy="822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В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23568" name="WordArt 16"/>
          <p:cNvSpPr>
            <a:spLocks noChangeArrowheads="1" noChangeShapeType="1" noTextEdit="1"/>
          </p:cNvSpPr>
          <p:nvPr/>
        </p:nvSpPr>
        <p:spPr bwMode="auto">
          <a:xfrm>
            <a:off x="5214942" y="5143512"/>
            <a:ext cx="792162" cy="94775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Arial"/>
                <a:cs typeface="Arial"/>
              </a:rPr>
              <a:t>О</a:t>
            </a:r>
          </a:p>
        </p:txBody>
      </p:sp>
      <p:sp>
        <p:nvSpPr>
          <p:cNvPr id="23569" name="Freeform 17"/>
          <p:cNvSpPr>
            <a:spLocks/>
          </p:cNvSpPr>
          <p:nvPr/>
        </p:nvSpPr>
        <p:spPr bwMode="auto">
          <a:xfrm>
            <a:off x="357158" y="2714620"/>
            <a:ext cx="947738" cy="720725"/>
          </a:xfrm>
          <a:custGeom>
            <a:avLst/>
            <a:gdLst/>
            <a:ahLst/>
            <a:cxnLst>
              <a:cxn ang="0">
                <a:pos x="317" y="0"/>
              </a:cxn>
              <a:cxn ang="0">
                <a:pos x="544" y="273"/>
              </a:cxn>
              <a:cxn ang="0">
                <a:pos x="0" y="454"/>
              </a:cxn>
            </a:cxnLst>
            <a:rect l="0" t="0" r="r" b="b"/>
            <a:pathLst>
              <a:path w="597" h="454">
                <a:moveTo>
                  <a:pt x="317" y="0"/>
                </a:moveTo>
                <a:cubicBezTo>
                  <a:pt x="457" y="98"/>
                  <a:pt x="597" y="197"/>
                  <a:pt x="544" y="273"/>
                </a:cubicBezTo>
                <a:cubicBezTo>
                  <a:pt x="491" y="349"/>
                  <a:pt x="91" y="424"/>
                  <a:pt x="0" y="45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74" name="Freeform 22"/>
          <p:cNvSpPr>
            <a:spLocks/>
          </p:cNvSpPr>
          <p:nvPr/>
        </p:nvSpPr>
        <p:spPr bwMode="auto">
          <a:xfrm>
            <a:off x="8220075" y="2571744"/>
            <a:ext cx="923925" cy="936625"/>
          </a:xfrm>
          <a:custGeom>
            <a:avLst/>
            <a:gdLst/>
            <a:ahLst/>
            <a:cxnLst>
              <a:cxn ang="0">
                <a:pos x="83" y="0"/>
              </a:cxn>
              <a:cxn ang="0">
                <a:pos x="83" y="181"/>
              </a:cxn>
              <a:cxn ang="0">
                <a:pos x="582" y="590"/>
              </a:cxn>
            </a:cxnLst>
            <a:rect l="0" t="0" r="r" b="b"/>
            <a:pathLst>
              <a:path w="582" h="590">
                <a:moveTo>
                  <a:pt x="83" y="0"/>
                </a:moveTo>
                <a:cubicBezTo>
                  <a:pt x="41" y="41"/>
                  <a:pt x="0" y="83"/>
                  <a:pt x="83" y="181"/>
                </a:cubicBezTo>
                <a:cubicBezTo>
                  <a:pt x="166" y="279"/>
                  <a:pt x="499" y="522"/>
                  <a:pt x="582" y="59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76" name="Freeform 24"/>
          <p:cNvSpPr>
            <a:spLocks/>
          </p:cNvSpPr>
          <p:nvPr/>
        </p:nvSpPr>
        <p:spPr bwMode="auto">
          <a:xfrm>
            <a:off x="2714612" y="5429264"/>
            <a:ext cx="550862" cy="863600"/>
          </a:xfrm>
          <a:custGeom>
            <a:avLst/>
            <a:gdLst/>
            <a:ahLst/>
            <a:cxnLst>
              <a:cxn ang="0">
                <a:pos x="30" y="0"/>
              </a:cxn>
              <a:cxn ang="0">
                <a:pos x="30" y="318"/>
              </a:cxn>
              <a:cxn ang="0">
                <a:pos x="211" y="363"/>
              </a:cxn>
              <a:cxn ang="0">
                <a:pos x="347" y="544"/>
              </a:cxn>
            </a:cxnLst>
            <a:rect l="0" t="0" r="r" b="b"/>
            <a:pathLst>
              <a:path w="347" h="544">
                <a:moveTo>
                  <a:pt x="30" y="0"/>
                </a:moveTo>
                <a:cubicBezTo>
                  <a:pt x="15" y="129"/>
                  <a:pt x="0" y="258"/>
                  <a:pt x="30" y="318"/>
                </a:cubicBezTo>
                <a:cubicBezTo>
                  <a:pt x="60" y="378"/>
                  <a:pt x="158" y="325"/>
                  <a:pt x="211" y="363"/>
                </a:cubicBezTo>
                <a:cubicBezTo>
                  <a:pt x="264" y="401"/>
                  <a:pt x="305" y="472"/>
                  <a:pt x="347" y="5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78" name="Freeform 26"/>
          <p:cNvSpPr>
            <a:spLocks/>
          </p:cNvSpPr>
          <p:nvPr/>
        </p:nvSpPr>
        <p:spPr bwMode="auto">
          <a:xfrm>
            <a:off x="5572132" y="6137275"/>
            <a:ext cx="947738" cy="720725"/>
          </a:xfrm>
          <a:custGeom>
            <a:avLst/>
            <a:gdLst/>
            <a:ahLst/>
            <a:cxnLst>
              <a:cxn ang="0">
                <a:pos x="317" y="0"/>
              </a:cxn>
              <a:cxn ang="0">
                <a:pos x="544" y="273"/>
              </a:cxn>
              <a:cxn ang="0">
                <a:pos x="0" y="454"/>
              </a:cxn>
            </a:cxnLst>
            <a:rect l="0" t="0" r="r" b="b"/>
            <a:pathLst>
              <a:path w="597" h="454">
                <a:moveTo>
                  <a:pt x="317" y="0"/>
                </a:moveTo>
                <a:cubicBezTo>
                  <a:pt x="457" y="98"/>
                  <a:pt x="597" y="197"/>
                  <a:pt x="544" y="273"/>
                </a:cubicBezTo>
                <a:cubicBezTo>
                  <a:pt x="491" y="349"/>
                  <a:pt x="91" y="424"/>
                  <a:pt x="0" y="45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79" name="Freeform 27"/>
          <p:cNvSpPr>
            <a:spLocks/>
          </p:cNvSpPr>
          <p:nvPr/>
        </p:nvSpPr>
        <p:spPr bwMode="auto">
          <a:xfrm>
            <a:off x="6357950" y="5286388"/>
            <a:ext cx="720725" cy="1295400"/>
          </a:xfrm>
          <a:custGeom>
            <a:avLst/>
            <a:gdLst/>
            <a:ahLst/>
            <a:cxnLst>
              <a:cxn ang="0">
                <a:pos x="454" y="0"/>
              </a:cxn>
              <a:cxn ang="0">
                <a:pos x="409" y="227"/>
              </a:cxn>
              <a:cxn ang="0">
                <a:pos x="182" y="363"/>
              </a:cxn>
              <a:cxn ang="0">
                <a:pos x="91" y="635"/>
              </a:cxn>
              <a:cxn ang="0">
                <a:pos x="0" y="816"/>
              </a:cxn>
            </a:cxnLst>
            <a:rect l="0" t="0" r="r" b="b"/>
            <a:pathLst>
              <a:path w="454" h="816">
                <a:moveTo>
                  <a:pt x="454" y="0"/>
                </a:moveTo>
                <a:cubicBezTo>
                  <a:pt x="454" y="83"/>
                  <a:pt x="454" y="167"/>
                  <a:pt x="409" y="227"/>
                </a:cubicBezTo>
                <a:cubicBezTo>
                  <a:pt x="364" y="287"/>
                  <a:pt x="235" y="295"/>
                  <a:pt x="182" y="363"/>
                </a:cubicBezTo>
                <a:cubicBezTo>
                  <a:pt x="129" y="431"/>
                  <a:pt x="121" y="559"/>
                  <a:pt x="91" y="635"/>
                </a:cubicBezTo>
                <a:cubicBezTo>
                  <a:pt x="61" y="711"/>
                  <a:pt x="30" y="763"/>
                  <a:pt x="0" y="81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80" name="WordArt 28"/>
          <p:cNvSpPr>
            <a:spLocks noChangeArrowheads="1" noChangeShapeType="1" noTextEdit="1"/>
          </p:cNvSpPr>
          <p:nvPr/>
        </p:nvSpPr>
        <p:spPr bwMode="auto">
          <a:xfrm>
            <a:off x="2571736" y="4286256"/>
            <a:ext cx="792162" cy="7508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О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23581" name="WordArt 29"/>
          <p:cNvSpPr>
            <a:spLocks noChangeArrowheads="1" noChangeShapeType="1" noTextEdit="1"/>
          </p:cNvSpPr>
          <p:nvPr/>
        </p:nvSpPr>
        <p:spPr bwMode="auto">
          <a:xfrm>
            <a:off x="3929058" y="5072074"/>
            <a:ext cx="792162" cy="822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Р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23583" name="WordArt 31"/>
          <p:cNvSpPr>
            <a:spLocks noChangeArrowheads="1" noChangeShapeType="1" noTextEdit="1"/>
          </p:cNvSpPr>
          <p:nvPr/>
        </p:nvSpPr>
        <p:spPr bwMode="auto">
          <a:xfrm>
            <a:off x="8001024" y="1142984"/>
            <a:ext cx="792163" cy="7508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Е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23584" name="WordArt 32"/>
          <p:cNvSpPr>
            <a:spLocks noChangeArrowheads="1" noChangeShapeType="1" noTextEdit="1"/>
          </p:cNvSpPr>
          <p:nvPr/>
        </p:nvSpPr>
        <p:spPr bwMode="auto">
          <a:xfrm>
            <a:off x="7143768" y="2643182"/>
            <a:ext cx="792163" cy="719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Ь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pic>
        <p:nvPicPr>
          <p:cNvPr id="4098" name="Picture 2" descr="D:\Новая папка (2)\Downloads\4110914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12" y="6256"/>
            <a:ext cx="3792567" cy="35462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7" name="AutoShape 7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243888" y="6021388"/>
            <a:ext cx="720725" cy="647700"/>
          </a:xfrm>
          <a:prstGeom prst="actionButtonBeginning">
            <a:avLst/>
          </a:prstGeom>
          <a:gradFill rotWithShape="1">
            <a:gsLst>
              <a:gs pos="0">
                <a:srgbClr val="99CCFF"/>
              </a:gs>
              <a:gs pos="100000">
                <a:srgbClr val="99CCFF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3074" name="Picture 2" descr="D:\Новая папка (2)\Downloads\c25b8b630f9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20" y="121378"/>
            <a:ext cx="8728331" cy="62603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4" name="WordArt 4" descr="lines5"/>
          <p:cNvSpPr>
            <a:spLocks noChangeArrowheads="1" noChangeShapeType="1" noTextEdit="1"/>
          </p:cNvSpPr>
          <p:nvPr/>
        </p:nvSpPr>
        <p:spPr bwMode="auto">
          <a:xfrm rot="251527">
            <a:off x="3692667" y="3414217"/>
            <a:ext cx="3909613" cy="1596477"/>
          </a:xfrm>
          <a:prstGeom prst="rect">
            <a:avLst/>
          </a:prstGeom>
        </p:spPr>
        <p:txBody>
          <a:bodyPr spcFirstLastPara="1" wrap="none" fromWordArt="1"/>
          <a:lstStyle/>
          <a:p>
            <a:pPr algn="ctr"/>
            <a:r>
              <a:rPr lang="ru-RU" sz="5400" b="1" kern="10" dirty="0">
                <a:ln w="9525">
                  <a:noFill/>
                  <a:round/>
                  <a:headEnd/>
                  <a:tailEnd/>
                </a:ln>
                <a:blipFill dpi="0" rotWithShape="0">
                  <a:blip r:embed="rId4"/>
                  <a:srcRect/>
                  <a:stretch>
                    <a:fillRect/>
                  </a:stretch>
                </a:blip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BeeskneesCTT" pitchFamily="2" charset="0"/>
              </a:rPr>
              <a:t>МОЛОДЦЫ</a:t>
            </a:r>
            <a:endParaRPr lang="ru-RU" sz="6600" b="1" kern="10" dirty="0">
              <a:ln w="9525">
                <a:noFill/>
                <a:round/>
                <a:headEnd/>
                <a:tailEnd/>
              </a:ln>
              <a:blipFill dpi="0" rotWithShape="0">
                <a:blip r:embed="rId4"/>
                <a:srcRect/>
                <a:stretch>
                  <a:fillRect/>
                </a:stretch>
              </a:blip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BeeskneesCTT" pitchFamily="2" charset="0"/>
            </a:endParaRPr>
          </a:p>
        </p:txBody>
      </p:sp>
      <p:pic>
        <p:nvPicPr>
          <p:cNvPr id="3" name="j0214098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6746364" y="5772148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ВН В стране полезных привычек Баева Н. В.">
  <a:themeElements>
    <a:clrScheme name="Другая 1">
      <a:dk1>
        <a:srgbClr val="FFFFFF"/>
      </a:dk1>
      <a:lt1>
        <a:srgbClr val="7030A0"/>
      </a:lt1>
      <a:dk2>
        <a:srgbClr val="92D050"/>
      </a:dk2>
      <a:lt2>
        <a:srgbClr val="FDF59C"/>
      </a:lt2>
      <a:accent1>
        <a:srgbClr val="00B0F0"/>
      </a:accent1>
      <a:accent2>
        <a:srgbClr val="FFFF00"/>
      </a:accent2>
      <a:accent3>
        <a:srgbClr val="FFC000"/>
      </a:accent3>
      <a:accent4>
        <a:srgbClr val="00B050"/>
      </a:accent4>
      <a:accent5>
        <a:srgbClr val="C00000"/>
      </a:accent5>
      <a:accent6>
        <a:srgbClr val="4E74A3"/>
      </a:accent6>
      <a:hlink>
        <a:srgbClr val="FF0000"/>
      </a:hlink>
      <a:folHlink>
        <a:srgbClr val="3F3F3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КВН В стране полезных привычек Баева Н. В.</Template>
  <TotalTime>1385</TotalTime>
  <Words>802</Words>
  <Application>Microsoft Office PowerPoint</Application>
  <PresentationFormat>Экран (4:3)</PresentationFormat>
  <Paragraphs>181</Paragraphs>
  <Slides>30</Slides>
  <Notes>3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КВН В стране полезных привычек Баева Н. В.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                                    Вопросы Гигиены «Да» - хлопаем, «Нет» - топаем </vt:lpstr>
      <vt:lpstr>Слайд 15</vt:lpstr>
      <vt:lpstr>Слайд 16</vt:lpstr>
      <vt:lpstr>Слайд 17</vt:lpstr>
      <vt:lpstr>Слайд 18</vt:lpstr>
      <vt:lpstr>Слайд 19</vt:lpstr>
      <vt:lpstr>Тест  на проверку знаний  Правил Дорожного Движения</vt:lpstr>
      <vt:lpstr>1. Как надо переходить проезжую часть? </vt:lpstr>
      <vt:lpstr>2. Где должен остановиться пешеход, если  не успел закончить переход? </vt:lpstr>
      <vt:lpstr>3.  Велосипедисты, едущие группой по шоссе, могут ехать: </vt:lpstr>
      <vt:lpstr>4. Если шлагбаум на железнодорожном  переезде начинает опускаться или если  подаётся звуковой сигнал: </vt:lpstr>
      <vt:lpstr>5. При движении по шоссе велосипедист: </vt:lpstr>
      <vt:lpstr>6. Когда на улице есть велосипедная дорожка и висит знак “Велосипедная дорожка”, велосипедист: </vt:lpstr>
      <vt:lpstr>7. Управлять велосипедом при движении  по улицам городов, населённых пунктов, велосипедным дорожкам разрешается: </vt:lpstr>
      <vt:lpstr>Слайд 28</vt:lpstr>
      <vt:lpstr>Слайд 29</vt:lpstr>
      <vt:lpstr>Слайд 30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WORK</dc:creator>
  <cp:lastModifiedBy>зоя</cp:lastModifiedBy>
  <cp:revision>22</cp:revision>
  <dcterms:created xsi:type="dcterms:W3CDTF">2013-07-05T06:19:29Z</dcterms:created>
  <dcterms:modified xsi:type="dcterms:W3CDTF">2014-02-07T20:58:03Z</dcterms:modified>
</cp:coreProperties>
</file>